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60"/>
  </p:notesMasterIdLst>
  <p:sldIdLst>
    <p:sldId id="256" r:id="rId2"/>
    <p:sldId id="257" r:id="rId3"/>
    <p:sldId id="259" r:id="rId4"/>
    <p:sldId id="258" r:id="rId5"/>
    <p:sldId id="266" r:id="rId6"/>
    <p:sldId id="260" r:id="rId7"/>
    <p:sldId id="268" r:id="rId8"/>
    <p:sldId id="269" r:id="rId9"/>
    <p:sldId id="270" r:id="rId10"/>
    <p:sldId id="317" r:id="rId11"/>
    <p:sldId id="262" r:id="rId12"/>
    <p:sldId id="274" r:id="rId13"/>
    <p:sldId id="277" r:id="rId14"/>
    <p:sldId id="278" r:id="rId15"/>
    <p:sldId id="263" r:id="rId16"/>
    <p:sldId id="279" r:id="rId17"/>
    <p:sldId id="308" r:id="rId18"/>
    <p:sldId id="298" r:id="rId19"/>
    <p:sldId id="297" r:id="rId20"/>
    <p:sldId id="319" r:id="rId21"/>
    <p:sldId id="299" r:id="rId22"/>
    <p:sldId id="309" r:id="rId23"/>
    <p:sldId id="310" r:id="rId24"/>
    <p:sldId id="320" r:id="rId25"/>
    <p:sldId id="280" r:id="rId26"/>
    <p:sldId id="302" r:id="rId27"/>
    <p:sldId id="321" r:id="rId28"/>
    <p:sldId id="300" r:id="rId29"/>
    <p:sldId id="301" r:id="rId30"/>
    <p:sldId id="289" r:id="rId31"/>
    <p:sldId id="264" r:id="rId32"/>
    <p:sldId id="314" r:id="rId33"/>
    <p:sldId id="288" r:id="rId34"/>
    <p:sldId id="325" r:id="rId35"/>
    <p:sldId id="326" r:id="rId36"/>
    <p:sldId id="329" r:id="rId37"/>
    <p:sldId id="327" r:id="rId38"/>
    <p:sldId id="334" r:id="rId39"/>
    <p:sldId id="335" r:id="rId40"/>
    <p:sldId id="336" r:id="rId41"/>
    <p:sldId id="337" r:id="rId42"/>
    <p:sldId id="265" r:id="rId43"/>
    <p:sldId id="275" r:id="rId44"/>
    <p:sldId id="276" r:id="rId45"/>
    <p:sldId id="291" r:id="rId46"/>
    <p:sldId id="318" r:id="rId47"/>
    <p:sldId id="311" r:id="rId48"/>
    <p:sldId id="303" r:id="rId49"/>
    <p:sldId id="305" r:id="rId50"/>
    <p:sldId id="315" r:id="rId51"/>
    <p:sldId id="312" r:id="rId52"/>
    <p:sldId id="313" r:id="rId53"/>
    <p:sldId id="306" r:id="rId54"/>
    <p:sldId id="267" r:id="rId55"/>
    <p:sldId id="272" r:id="rId56"/>
    <p:sldId id="316" r:id="rId57"/>
    <p:sldId id="324" r:id="rId58"/>
    <p:sldId id="296"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FBFE"/>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2171" autoAdjust="0"/>
  </p:normalViewPr>
  <p:slideViewPr>
    <p:cSldViewPr snapToGrid="0">
      <p:cViewPr>
        <p:scale>
          <a:sx n="66" d="100"/>
          <a:sy n="66" d="100"/>
        </p:scale>
        <p:origin x="170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B0FDA-96EC-4B04-B805-C1D0C1AE5C97}" type="datetimeFigureOut">
              <a:rPr kumimoji="1" lang="ja-JP" altLang="en-US" smtClean="0"/>
              <a:t>2024/5/15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763A9-553D-426F-AB52-6E8DE2BFCF4B}" type="slidenum">
              <a:rPr kumimoji="1" lang="ja-JP" altLang="en-US" smtClean="0"/>
              <a:t>‹#›</a:t>
            </a:fld>
            <a:endParaRPr kumimoji="1" lang="ja-JP" altLang="en-US"/>
          </a:p>
        </p:txBody>
      </p:sp>
    </p:spTree>
    <p:extLst>
      <p:ext uri="{BB962C8B-B14F-4D97-AF65-F5344CB8AC3E}">
        <p14:creationId xmlns:p14="http://schemas.microsoft.com/office/powerpoint/2010/main" val="16833981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LLM</a:t>
            </a:r>
            <a:r>
              <a:rPr kumimoji="1" lang="ja-JP" altLang="en-US" dirty="0"/>
              <a:t>を用いたペルソナ指定型キャラクターの感情解析と題しまして，創発ソフトウェア研究室</a:t>
            </a:r>
            <a:r>
              <a:rPr kumimoji="1" lang="en-US" altLang="ja-JP"/>
              <a:t>M1</a:t>
            </a:r>
            <a:r>
              <a:rPr kumimoji="1" lang="ja-JP" altLang="en-US"/>
              <a:t>の</a:t>
            </a:r>
            <a:r>
              <a:rPr kumimoji="1" lang="ja-JP" altLang="en-US" dirty="0"/>
              <a:t>村上が発表します．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0</a:t>
            </a:fld>
            <a:endParaRPr kumimoji="1" lang="ja-JP" altLang="en-US"/>
          </a:p>
        </p:txBody>
      </p:sp>
    </p:spTree>
    <p:extLst>
      <p:ext uri="{BB962C8B-B14F-4D97-AF65-F5344CB8AC3E}">
        <p14:creationId xmlns:p14="http://schemas.microsoft.com/office/powerpoint/2010/main" val="321477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LLM </a:t>
            </a:r>
            <a:r>
              <a:rPr kumimoji="1" lang="ja-JP" altLang="en-US" dirty="0"/>
              <a:t>の利用においては，最初に望ましい振る舞いを記述したプロンプトを与えることでその出力形式を指定することが多いです．本研究では，プロンプトとしてペルソナを用いることで得られる，口調やユーザとの関係性，選好などのキャラクター性が指定されたチャットボットのことをペルソナ指定型キャラクターと定義し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9</a:t>
            </a:fld>
            <a:endParaRPr kumimoji="1" lang="ja-JP" altLang="en-US"/>
          </a:p>
        </p:txBody>
      </p:sp>
    </p:spTree>
    <p:extLst>
      <p:ext uri="{BB962C8B-B14F-4D97-AF65-F5344CB8AC3E}">
        <p14:creationId xmlns:p14="http://schemas.microsoft.com/office/powerpoint/2010/main" val="92361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ここで提案手法の展開です．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10</a:t>
            </a:fld>
            <a:endParaRPr kumimoji="1" lang="ja-JP" altLang="en-US"/>
          </a:p>
        </p:txBody>
      </p:sp>
    </p:spTree>
    <p:extLst>
      <p:ext uri="{BB962C8B-B14F-4D97-AF65-F5344CB8AC3E}">
        <p14:creationId xmlns:p14="http://schemas.microsoft.com/office/powerpoint/2010/main" val="208435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まず感情モデルを定義します．マルコフ性を仮定して，離散時間</a:t>
            </a:r>
            <a:r>
              <a:rPr kumimoji="1" lang="en-US" altLang="ja-JP" dirty="0"/>
              <a:t>n</a:t>
            </a:r>
            <a:r>
              <a:rPr kumimoji="1" lang="ja-JP" altLang="en-US" dirty="0"/>
              <a:t>における感情</a:t>
            </a:r>
            <a:r>
              <a:rPr kumimoji="1" lang="en-US" altLang="ja-JP" dirty="0"/>
              <a:t>En</a:t>
            </a:r>
            <a:r>
              <a:rPr kumimoji="1" lang="ja-JP" altLang="en-US" dirty="0"/>
              <a:t>が直前の感情</a:t>
            </a:r>
            <a:r>
              <a:rPr kumimoji="1" lang="en-US" altLang="ja-JP" dirty="0"/>
              <a:t>En-1</a:t>
            </a:r>
            <a:r>
              <a:rPr kumimoji="1" lang="ja-JP" altLang="en-US" dirty="0"/>
              <a:t>とその瞬間の感覚信号がもたらす即時感情</a:t>
            </a:r>
            <a:r>
              <a:rPr kumimoji="1" lang="en-US" altLang="ja-JP" dirty="0" err="1"/>
              <a:t>esn</a:t>
            </a:r>
            <a:r>
              <a:rPr kumimoji="1" lang="ja-JP" altLang="en-US" dirty="0"/>
              <a:t>によって定められると考えると，関数</a:t>
            </a:r>
            <a:r>
              <a:rPr kumimoji="1" lang="en-US" altLang="ja-JP" dirty="0"/>
              <a:t>f</a:t>
            </a:r>
            <a:r>
              <a:rPr kumimoji="1" lang="ja-JP" altLang="en-US" dirty="0"/>
              <a:t>を用いて上の式のように定式化することができます．今回は</a:t>
            </a:r>
            <a:r>
              <a:rPr kumimoji="1" lang="en-US" altLang="ja-JP" dirty="0"/>
              <a:t>f</a:t>
            </a:r>
            <a:r>
              <a:rPr kumimoji="1" lang="ja-JP" altLang="en-US" dirty="0"/>
              <a:t>として平均を選んで，下の式を得ます．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11</a:t>
            </a:fld>
            <a:endParaRPr kumimoji="1" lang="ja-JP" altLang="en-US"/>
          </a:p>
        </p:txBody>
      </p:sp>
    </p:spTree>
    <p:extLst>
      <p:ext uri="{BB962C8B-B14F-4D97-AF65-F5344CB8AC3E}">
        <p14:creationId xmlns:p14="http://schemas.microsoft.com/office/powerpoint/2010/main" val="1868917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続いて，行動モデルを定義します．離散時間</a:t>
            </a:r>
            <a:r>
              <a:rPr kumimoji="1" lang="en-US" altLang="ja-JP" dirty="0"/>
              <a:t>n</a:t>
            </a:r>
            <a:r>
              <a:rPr kumimoji="1" lang="ja-JP" altLang="en-US" dirty="0"/>
              <a:t>においてキャラクターはどのような行動にも移行できることとします．また，行動</a:t>
            </a:r>
            <a:r>
              <a:rPr kumimoji="1" lang="en-US" altLang="ja-JP" dirty="0"/>
              <a:t>A</a:t>
            </a:r>
            <a:r>
              <a:rPr kumimoji="1" lang="ja-JP" altLang="en-US" dirty="0"/>
              <a:t>は感情</a:t>
            </a:r>
            <a:r>
              <a:rPr kumimoji="1" lang="en-US" altLang="ja-JP" dirty="0"/>
              <a:t>E</a:t>
            </a:r>
            <a:r>
              <a:rPr kumimoji="1" lang="ja-JP" altLang="en-US" dirty="0"/>
              <a:t>によって一意に決定されると仮定します．すると，キャラクターの意志決定写像</a:t>
            </a:r>
            <a:r>
              <a:rPr kumimoji="1" lang="en-US" altLang="ja-JP" dirty="0"/>
              <a:t>φ</a:t>
            </a:r>
            <a:r>
              <a:rPr kumimoji="1" lang="ja-JP" altLang="en-US" dirty="0"/>
              <a:t>はこのように定義することができます．今回は</a:t>
            </a:r>
            <a:r>
              <a:rPr kumimoji="1" lang="en-US" altLang="ja-JP" dirty="0"/>
              <a:t>φ</a:t>
            </a:r>
            <a:r>
              <a:rPr kumimoji="1" lang="ja-JP" altLang="en-US" dirty="0"/>
              <a:t>の推定に</a:t>
            </a:r>
            <a:r>
              <a:rPr kumimoji="1" lang="en-US" altLang="ja-JP" dirty="0"/>
              <a:t>Multi Layer Perceptron</a:t>
            </a:r>
            <a:r>
              <a:rPr kumimoji="1" lang="ja-JP" altLang="en-US" dirty="0"/>
              <a:t>を用います．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12</a:t>
            </a:fld>
            <a:endParaRPr kumimoji="1" lang="ja-JP" altLang="en-US"/>
          </a:p>
        </p:txBody>
      </p:sp>
    </p:spTree>
    <p:extLst>
      <p:ext uri="{BB962C8B-B14F-4D97-AF65-F5344CB8AC3E}">
        <p14:creationId xmlns:p14="http://schemas.microsoft.com/office/powerpoint/2010/main" val="207791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次に，感情ベクトルの定義を示します．感情ベクトル</a:t>
            </a:r>
            <a:r>
              <a:rPr kumimoji="1" lang="en-US" altLang="ja-JP" dirty="0"/>
              <a:t>E</a:t>
            </a:r>
            <a:r>
              <a:rPr kumimoji="1" lang="ja-JP" altLang="en-US" dirty="0"/>
              <a:t>は要素ごとに属性が定められた</a:t>
            </a:r>
            <a:r>
              <a:rPr kumimoji="1" lang="en-US" altLang="ja-JP" dirty="0"/>
              <a:t>8</a:t>
            </a:r>
            <a:r>
              <a:rPr kumimoji="1" lang="ja-JP" altLang="en-US" dirty="0"/>
              <a:t>次元ベクトルであり，絶対値が大きいほどその程度も大きくなります．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13</a:t>
            </a:fld>
            <a:endParaRPr kumimoji="1" lang="ja-JP" altLang="en-US"/>
          </a:p>
        </p:txBody>
      </p:sp>
    </p:spTree>
    <p:extLst>
      <p:ext uri="{BB962C8B-B14F-4D97-AF65-F5344CB8AC3E}">
        <p14:creationId xmlns:p14="http://schemas.microsoft.com/office/powerpoint/2010/main" val="417834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次は実験の説明に移ります．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14</a:t>
            </a:fld>
            <a:endParaRPr kumimoji="1" lang="ja-JP" altLang="en-US"/>
          </a:p>
        </p:txBody>
      </p:sp>
    </p:spTree>
    <p:extLst>
      <p:ext uri="{BB962C8B-B14F-4D97-AF65-F5344CB8AC3E}">
        <p14:creationId xmlns:p14="http://schemas.microsoft.com/office/powerpoint/2010/main" val="94616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ペルソナデータの説明です．過去にいじめられていたところを助けてもらった影響から兄に依存気味になった引っ込み思案な女子中学生という設定でデータを作成しました．ペルソナデータにはこのような文が列挙されています．また，ほのかの選好についても記述されています．なお，本研究で使用した立ち絵などのキャラクターに関する著作権の一切は作者である私に帰属し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15</a:t>
            </a:fld>
            <a:endParaRPr kumimoji="1" lang="ja-JP" altLang="en-US"/>
          </a:p>
        </p:txBody>
      </p:sp>
    </p:spTree>
    <p:extLst>
      <p:ext uri="{BB962C8B-B14F-4D97-AF65-F5344CB8AC3E}">
        <p14:creationId xmlns:p14="http://schemas.microsoft.com/office/powerpoint/2010/main" val="3037768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ほのかの対話例です．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16</a:t>
            </a:fld>
            <a:endParaRPr kumimoji="1" lang="ja-JP" altLang="en-US"/>
          </a:p>
        </p:txBody>
      </p:sp>
    </p:spTree>
    <p:extLst>
      <p:ext uri="{BB962C8B-B14F-4D97-AF65-F5344CB8AC3E}">
        <p14:creationId xmlns:p14="http://schemas.microsoft.com/office/powerpoint/2010/main" val="1568482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こちらが実験の流れとなります．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17</a:t>
            </a:fld>
            <a:endParaRPr kumimoji="1" lang="ja-JP" altLang="en-US"/>
          </a:p>
        </p:txBody>
      </p:sp>
    </p:spTree>
    <p:extLst>
      <p:ext uri="{BB962C8B-B14F-4D97-AF65-F5344CB8AC3E}">
        <p14:creationId xmlns:p14="http://schemas.microsoft.com/office/powerpoint/2010/main" val="235621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実験は評価するデータの用意，～～～（読み上げ）～～～の</a:t>
            </a:r>
            <a:r>
              <a:rPr kumimoji="1" lang="en-US" altLang="ja-JP" dirty="0"/>
              <a:t>4</a:t>
            </a:r>
            <a:r>
              <a:rPr kumimoji="1" lang="ja-JP" altLang="en-US" dirty="0"/>
              <a:t>段階で実行しました．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18</a:t>
            </a:fld>
            <a:endParaRPr kumimoji="1" lang="ja-JP" altLang="en-US"/>
          </a:p>
        </p:txBody>
      </p:sp>
    </p:spTree>
    <p:extLst>
      <p:ext uri="{BB962C8B-B14F-4D97-AF65-F5344CB8AC3E}">
        <p14:creationId xmlns:p14="http://schemas.microsoft.com/office/powerpoint/2010/main" val="400959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こちらが発表の流れとなります．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1</a:t>
            </a:fld>
            <a:endParaRPr kumimoji="1" lang="ja-JP" altLang="en-US"/>
          </a:p>
        </p:txBody>
      </p:sp>
    </p:spTree>
    <p:extLst>
      <p:ext uri="{BB962C8B-B14F-4D97-AF65-F5344CB8AC3E}">
        <p14:creationId xmlns:p14="http://schemas.microsoft.com/office/powerpoint/2010/main" val="118990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814E-07D9-FBBD-A546-CF54A8F97DB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14124E-97D7-0F89-999C-EBDFB9D5971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D41B9FA-198F-C265-A69E-C4A8FCA34688}"/>
              </a:ext>
            </a:extLst>
          </p:cNvPr>
          <p:cNvSpPr>
            <a:spLocks noGrp="1"/>
          </p:cNvSpPr>
          <p:nvPr>
            <p:ph type="body" idx="1"/>
          </p:nvPr>
        </p:nvSpPr>
        <p:spPr/>
        <p:txBody>
          <a:bodyPr/>
          <a:lstStyle/>
          <a:p>
            <a:r>
              <a:rPr kumimoji="1" lang="ja-JP" altLang="en-US" dirty="0"/>
              <a:t>まず用意したデータについて説明します．</a:t>
            </a:r>
          </a:p>
        </p:txBody>
      </p:sp>
      <p:sp>
        <p:nvSpPr>
          <p:cNvPr id="4" name="スライド番号プレースホルダー 3">
            <a:extLst>
              <a:ext uri="{FF2B5EF4-FFF2-40B4-BE49-F238E27FC236}">
                <a16:creationId xmlns:a16="http://schemas.microsoft.com/office/drawing/2014/main" id="{4D12B9FF-04FE-EB69-8767-40D40FAAB273}"/>
              </a:ext>
            </a:extLst>
          </p:cNvPr>
          <p:cNvSpPr>
            <a:spLocks noGrp="1"/>
          </p:cNvSpPr>
          <p:nvPr>
            <p:ph type="sldNum" sz="quarter" idx="5"/>
          </p:nvPr>
        </p:nvSpPr>
        <p:spPr/>
        <p:txBody>
          <a:bodyPr/>
          <a:lstStyle/>
          <a:p>
            <a:fld id="{A8F763A9-553D-426F-AB52-6E8DE2BFCF4B}" type="slidenum">
              <a:rPr kumimoji="1" lang="ja-JP" altLang="en-US" smtClean="0"/>
              <a:t>19</a:t>
            </a:fld>
            <a:endParaRPr kumimoji="1" lang="ja-JP" altLang="en-US"/>
          </a:p>
        </p:txBody>
      </p:sp>
    </p:spTree>
    <p:extLst>
      <p:ext uri="{BB962C8B-B14F-4D97-AF65-F5344CB8AC3E}">
        <p14:creationId xmlns:p14="http://schemas.microsoft.com/office/powerpoint/2010/main" val="30735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評価対象となるデータは，</a:t>
            </a:r>
            <a:r>
              <a:rPr kumimoji="1" lang="en-US" altLang="ja-JP" dirty="0"/>
              <a:t>En-1</a:t>
            </a:r>
            <a:r>
              <a:rPr kumimoji="1" lang="ja-JP" altLang="en-US" dirty="0"/>
              <a:t>の対象としてキャラクターの状態を，</a:t>
            </a:r>
            <a:r>
              <a:rPr kumimoji="1" lang="en-US" altLang="ja-JP" dirty="0" err="1"/>
              <a:t>esn</a:t>
            </a:r>
            <a:r>
              <a:rPr kumimoji="1" lang="ja-JP" altLang="en-US" dirty="0"/>
              <a:t>の対象として画像を選びました．なお，今回は時間</a:t>
            </a:r>
            <a:r>
              <a:rPr kumimoji="1" lang="en-US" altLang="ja-JP" dirty="0"/>
              <a:t>n-1</a:t>
            </a:r>
            <a:r>
              <a:rPr kumimoji="1" lang="ja-JP" altLang="en-US" dirty="0"/>
              <a:t>における即時感情は考えないものとします．このように，</a:t>
            </a:r>
            <a:r>
              <a:rPr kumimoji="1" lang="en-US" altLang="ja-JP" dirty="0"/>
              <a:t>ChatGPT</a:t>
            </a:r>
            <a:r>
              <a:rPr kumimoji="1" lang="ja-JP" altLang="en-US" dirty="0"/>
              <a:t>も著者も同じデータを入力として評価しています．なお，</a:t>
            </a:r>
            <a:r>
              <a:rPr kumimoji="1" lang="en-US" altLang="ja-JP" dirty="0"/>
              <a:t>En-1</a:t>
            </a:r>
            <a:r>
              <a:rPr kumimoji="1" lang="ja-JP" altLang="en-US" dirty="0"/>
              <a:t>と</a:t>
            </a:r>
            <a:r>
              <a:rPr kumimoji="1" lang="en-US" altLang="ja-JP" dirty="0" err="1"/>
              <a:t>esn</a:t>
            </a:r>
            <a:r>
              <a:rPr kumimoji="1" lang="ja-JP" altLang="en-US" dirty="0"/>
              <a:t>は別々に評価しています．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20</a:t>
            </a:fld>
            <a:endParaRPr kumimoji="1" lang="ja-JP" altLang="en-US"/>
          </a:p>
        </p:txBody>
      </p:sp>
    </p:spTree>
    <p:extLst>
      <p:ext uri="{BB962C8B-B14F-4D97-AF65-F5344CB8AC3E}">
        <p14:creationId xmlns:p14="http://schemas.microsoft.com/office/powerpoint/2010/main" val="372757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得られる感情ベクトルの多様性を担保するために，評価対象となるデータは属性ごとに集めました．上の表がキャラクターの状態の属性，下の表が画像の属性です．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21</a:t>
            </a:fld>
            <a:endParaRPr kumimoji="1" lang="ja-JP" altLang="en-US"/>
          </a:p>
        </p:txBody>
      </p:sp>
    </p:spTree>
    <p:extLst>
      <p:ext uri="{BB962C8B-B14F-4D97-AF65-F5344CB8AC3E}">
        <p14:creationId xmlns:p14="http://schemas.microsoft.com/office/powerpoint/2010/main" val="70488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ペルソナ関連の画像の例を示します．これはカタクリの花です．ほのかは花が好きという設定なので，彼女はカタクリを見たときに特に興味を示す蓋然性が高いと考えられます．このように，ペルソナ関連の画像群にはキャラクターの選好に基づいた被写体の含まれる画像が集められている．</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22</a:t>
            </a:fld>
            <a:endParaRPr kumimoji="1" lang="ja-JP" altLang="en-US"/>
          </a:p>
        </p:txBody>
      </p:sp>
    </p:spTree>
    <p:extLst>
      <p:ext uri="{BB962C8B-B14F-4D97-AF65-F5344CB8AC3E}">
        <p14:creationId xmlns:p14="http://schemas.microsoft.com/office/powerpoint/2010/main" val="4235085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B2E81-3EF7-423D-D0D1-6BE556CAB8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110606-CA0D-CE97-7F1B-428E23B4BE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B6E874-2F5C-A2F0-11ED-66B62199C6CF}"/>
              </a:ext>
            </a:extLst>
          </p:cNvPr>
          <p:cNvSpPr>
            <a:spLocks noGrp="1"/>
          </p:cNvSpPr>
          <p:nvPr>
            <p:ph type="body" idx="1"/>
          </p:nvPr>
        </p:nvSpPr>
        <p:spPr/>
        <p:txBody>
          <a:bodyPr/>
          <a:lstStyle/>
          <a:p>
            <a:r>
              <a:rPr kumimoji="1" lang="ja-JP" altLang="en-US" dirty="0"/>
              <a:t>次は著者と</a:t>
            </a:r>
            <a:r>
              <a:rPr kumimoji="1" lang="en-US" altLang="ja-JP" dirty="0"/>
              <a:t>ChatGPT</a:t>
            </a:r>
            <a:r>
              <a:rPr kumimoji="1" lang="ja-JP" altLang="en-US" dirty="0"/>
              <a:t>による評価です．</a:t>
            </a:r>
          </a:p>
        </p:txBody>
      </p:sp>
      <p:sp>
        <p:nvSpPr>
          <p:cNvPr id="4" name="スライド番号プレースホルダー 3">
            <a:extLst>
              <a:ext uri="{FF2B5EF4-FFF2-40B4-BE49-F238E27FC236}">
                <a16:creationId xmlns:a16="http://schemas.microsoft.com/office/drawing/2014/main" id="{CC34E736-AD78-C6EA-D0C1-3EB77DC470DC}"/>
              </a:ext>
            </a:extLst>
          </p:cNvPr>
          <p:cNvSpPr>
            <a:spLocks noGrp="1"/>
          </p:cNvSpPr>
          <p:nvPr>
            <p:ph type="sldNum" sz="quarter" idx="5"/>
          </p:nvPr>
        </p:nvSpPr>
        <p:spPr/>
        <p:txBody>
          <a:bodyPr/>
          <a:lstStyle/>
          <a:p>
            <a:fld id="{A8F763A9-553D-426F-AB52-6E8DE2BFCF4B}" type="slidenum">
              <a:rPr kumimoji="1" lang="ja-JP" altLang="en-US" smtClean="0"/>
              <a:t>23</a:t>
            </a:fld>
            <a:endParaRPr kumimoji="1" lang="ja-JP" altLang="en-US"/>
          </a:p>
        </p:txBody>
      </p:sp>
    </p:spTree>
    <p:extLst>
      <p:ext uri="{BB962C8B-B14F-4D97-AF65-F5344CB8AC3E}">
        <p14:creationId xmlns:p14="http://schemas.microsoft.com/office/powerpoint/2010/main" val="277254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ChatGPT</a:t>
            </a:r>
            <a:r>
              <a:rPr kumimoji="1" lang="ja-JP" altLang="en-US" dirty="0"/>
              <a:t>は</a:t>
            </a:r>
            <a:r>
              <a:rPr kumimoji="1" lang="en-US" altLang="ja-JP" dirty="0"/>
              <a:t>temperature </a:t>
            </a:r>
            <a:r>
              <a:rPr kumimoji="1" lang="ja-JP" altLang="en-US" dirty="0"/>
              <a:t>を</a:t>
            </a:r>
            <a:r>
              <a:rPr kumimoji="1" lang="en-US" altLang="ja-JP" dirty="0"/>
              <a:t>0</a:t>
            </a:r>
            <a:r>
              <a:rPr kumimoji="1" lang="ja-JP" altLang="en-US" dirty="0"/>
              <a:t>にして実験しました．またプロンプトはペルソナデータと感情ベクトルの説明を結合して作成しました．感情ベクトルの説明では，定義がプルチックの感情の輪に依拠していること，各要素が</a:t>
            </a:r>
            <a:r>
              <a:rPr kumimoji="1" lang="en-US" altLang="ja-JP" dirty="0"/>
              <a:t>[0,100]</a:t>
            </a:r>
            <a:r>
              <a:rPr kumimoji="1" lang="ja-JP" altLang="en-US" dirty="0"/>
              <a:t>の値を取ること，絶対値が大きくなるほど程度も大きくなることの</a:t>
            </a:r>
            <a:r>
              <a:rPr kumimoji="1" lang="en-US" altLang="ja-JP" dirty="0"/>
              <a:t>3</a:t>
            </a:r>
            <a:r>
              <a:rPr kumimoji="1" lang="ja-JP" altLang="en-US" dirty="0"/>
              <a:t>つを理解させることに重点を置いた文章を作成しました．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24</a:t>
            </a:fld>
            <a:endParaRPr kumimoji="1" lang="ja-JP" altLang="en-US"/>
          </a:p>
        </p:txBody>
      </p:sp>
    </p:spTree>
    <p:extLst>
      <p:ext uri="{BB962C8B-B14F-4D97-AF65-F5344CB8AC3E}">
        <p14:creationId xmlns:p14="http://schemas.microsoft.com/office/powerpoint/2010/main" val="2788473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ペルソナ制作者である著者が，キャラクターの行動を評価しました．このとき，感情ベクトルを考慮することなく，キャラクターの状態と場面から主観的な評価を下しました．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25</a:t>
            </a:fld>
            <a:endParaRPr kumimoji="1" lang="ja-JP" altLang="en-US"/>
          </a:p>
        </p:txBody>
      </p:sp>
    </p:spTree>
    <p:extLst>
      <p:ext uri="{BB962C8B-B14F-4D97-AF65-F5344CB8AC3E}">
        <p14:creationId xmlns:p14="http://schemas.microsoft.com/office/powerpoint/2010/main" val="456671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02F2D-46DF-24DD-4D52-F229F8D514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2BD22D-3181-5431-072A-5F3C39E870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B39E4FC-9069-7743-BB3F-AF95BB52010D}"/>
              </a:ext>
            </a:extLst>
          </p:cNvPr>
          <p:cNvSpPr>
            <a:spLocks noGrp="1"/>
          </p:cNvSpPr>
          <p:nvPr>
            <p:ph type="body" idx="1"/>
          </p:nvPr>
        </p:nvSpPr>
        <p:spPr/>
        <p:txBody>
          <a:bodyPr/>
          <a:lstStyle/>
          <a:p>
            <a:r>
              <a:rPr kumimoji="1" lang="ja-JP" altLang="en-US" dirty="0"/>
              <a:t>最後に感情行動データセットの構築と</a:t>
            </a:r>
            <a:r>
              <a:rPr kumimoji="1" lang="en-US" altLang="ja-JP" dirty="0"/>
              <a:t>MLP</a:t>
            </a:r>
            <a:r>
              <a:rPr kumimoji="1" lang="ja-JP" altLang="en-US" dirty="0"/>
              <a:t>による学習です．</a:t>
            </a:r>
          </a:p>
        </p:txBody>
      </p:sp>
      <p:sp>
        <p:nvSpPr>
          <p:cNvPr id="4" name="スライド番号プレースホルダー 3">
            <a:extLst>
              <a:ext uri="{FF2B5EF4-FFF2-40B4-BE49-F238E27FC236}">
                <a16:creationId xmlns:a16="http://schemas.microsoft.com/office/drawing/2014/main" id="{2016F063-F3EE-92B8-581D-EB6E770EF4F9}"/>
              </a:ext>
            </a:extLst>
          </p:cNvPr>
          <p:cNvSpPr>
            <a:spLocks noGrp="1"/>
          </p:cNvSpPr>
          <p:nvPr>
            <p:ph type="sldNum" sz="quarter" idx="5"/>
          </p:nvPr>
        </p:nvSpPr>
        <p:spPr/>
        <p:txBody>
          <a:bodyPr/>
          <a:lstStyle/>
          <a:p>
            <a:fld id="{A8F763A9-553D-426F-AB52-6E8DE2BFCF4B}" type="slidenum">
              <a:rPr kumimoji="1" lang="ja-JP" altLang="en-US" smtClean="0"/>
              <a:t>26</a:t>
            </a:fld>
            <a:endParaRPr kumimoji="1" lang="ja-JP" altLang="en-US"/>
          </a:p>
        </p:txBody>
      </p:sp>
    </p:spTree>
    <p:extLst>
      <p:ext uri="{BB962C8B-B14F-4D97-AF65-F5344CB8AC3E}">
        <p14:creationId xmlns:p14="http://schemas.microsoft.com/office/powerpoint/2010/main" val="2931346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提案手法の感情モデルに</a:t>
            </a:r>
            <a:r>
              <a:rPr kumimoji="1" lang="en-US" altLang="ja-JP" dirty="0"/>
              <a:t>ChatGPT</a:t>
            </a:r>
            <a:r>
              <a:rPr kumimoji="1" lang="ja-JP" altLang="en-US" dirty="0"/>
              <a:t>が評価した</a:t>
            </a:r>
            <a:r>
              <a:rPr kumimoji="1" lang="en-US" altLang="ja-JP" dirty="0"/>
              <a:t>En-1</a:t>
            </a:r>
            <a:r>
              <a:rPr kumimoji="1" lang="ja-JP" altLang="en-US" dirty="0"/>
              <a:t>と</a:t>
            </a:r>
            <a:r>
              <a:rPr kumimoji="1" lang="en-US" altLang="ja-JP" dirty="0" err="1"/>
              <a:t>esn</a:t>
            </a:r>
            <a:r>
              <a:rPr kumimoji="1" lang="ja-JP" altLang="en-US" dirty="0"/>
              <a:t>を適用し，</a:t>
            </a:r>
            <a:r>
              <a:rPr kumimoji="1" lang="en-US" altLang="ja-JP" dirty="0"/>
              <a:t>En</a:t>
            </a:r>
            <a:r>
              <a:rPr kumimoji="1" lang="ja-JP" altLang="en-US" dirty="0"/>
              <a:t>を獲得しました．この感情ベクトルと対応する行動ラベルをペアにして感情行動データセットを構築しました．このとき，感情ベクトルの定義による絶対値の影響を避けるため，各要素を絶対値の最大値で除算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27</a:t>
            </a:fld>
            <a:endParaRPr kumimoji="1" lang="ja-JP" altLang="en-US"/>
          </a:p>
        </p:txBody>
      </p:sp>
    </p:spTree>
    <p:extLst>
      <p:ext uri="{BB962C8B-B14F-4D97-AF65-F5344CB8AC3E}">
        <p14:creationId xmlns:p14="http://schemas.microsoft.com/office/powerpoint/2010/main" val="101079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こちらがデータセットの内訳になります．キャラクターの状態と画像はそれぞれ</a:t>
            </a:r>
            <a:r>
              <a:rPr kumimoji="1" lang="en-US" altLang="ja-JP" dirty="0"/>
              <a:t>20</a:t>
            </a:r>
            <a:r>
              <a:rPr kumimoji="1" lang="ja-JP" altLang="en-US" dirty="0"/>
              <a:t>あり，</a:t>
            </a:r>
            <a:r>
              <a:rPr kumimoji="1" lang="en-US" altLang="ja-JP" dirty="0"/>
              <a:t>En</a:t>
            </a:r>
            <a:r>
              <a:rPr kumimoji="1" lang="ja-JP" altLang="en-US" dirty="0"/>
              <a:t>と</a:t>
            </a:r>
            <a:r>
              <a:rPr kumimoji="1" lang="en-US" altLang="ja-JP" dirty="0"/>
              <a:t>A</a:t>
            </a:r>
            <a:r>
              <a:rPr kumimoji="1" lang="ja-JP" altLang="en-US" dirty="0"/>
              <a:t>の組は合計で</a:t>
            </a:r>
            <a:r>
              <a:rPr kumimoji="1" lang="en-US" altLang="ja-JP" dirty="0"/>
              <a:t>400</a:t>
            </a:r>
            <a:r>
              <a:rPr kumimoji="1" lang="ja-JP" altLang="en-US" dirty="0"/>
              <a:t>になりました．同じ値となる</a:t>
            </a:r>
            <a:r>
              <a:rPr kumimoji="1" lang="en-US" altLang="ja-JP" dirty="0"/>
              <a:t>En-1</a:t>
            </a:r>
            <a:r>
              <a:rPr kumimoji="1" lang="ja-JP" altLang="en-US" dirty="0"/>
              <a:t>が</a:t>
            </a:r>
            <a:r>
              <a:rPr kumimoji="1" lang="en-US" altLang="ja-JP" dirty="0"/>
              <a:t>1</a:t>
            </a:r>
            <a:r>
              <a:rPr kumimoji="1" lang="ja-JP" altLang="en-US" dirty="0"/>
              <a:t>組あったため，</a:t>
            </a:r>
            <a:r>
              <a:rPr kumimoji="1" lang="en-US" altLang="ja-JP" dirty="0"/>
              <a:t>En</a:t>
            </a:r>
            <a:r>
              <a:rPr kumimoji="1" lang="ja-JP" altLang="en-US" dirty="0"/>
              <a:t>に重複が見られました．重複部に関してはラベルが矛盾する可能性があるため，最も出現確率の高いラベルを使用しました．その結果，データセットの大きさは</a:t>
            </a:r>
            <a:r>
              <a:rPr kumimoji="1" lang="en-US" altLang="ja-JP" dirty="0"/>
              <a:t>380</a:t>
            </a:r>
            <a:r>
              <a:rPr kumimoji="1" lang="ja-JP" altLang="en-US" dirty="0"/>
              <a:t>になりました．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28</a:t>
            </a:fld>
            <a:endParaRPr kumimoji="1" lang="ja-JP" altLang="en-US"/>
          </a:p>
        </p:txBody>
      </p:sp>
    </p:spTree>
    <p:extLst>
      <p:ext uri="{BB962C8B-B14F-4D97-AF65-F5344CB8AC3E}">
        <p14:creationId xmlns:p14="http://schemas.microsoft.com/office/powerpoint/2010/main" val="187082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ではまずはじめに</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a:t>
            </a:fld>
            <a:endParaRPr kumimoji="1" lang="ja-JP" altLang="en-US"/>
          </a:p>
        </p:txBody>
      </p:sp>
    </p:spTree>
    <p:extLst>
      <p:ext uri="{BB962C8B-B14F-4D97-AF65-F5344CB8AC3E}">
        <p14:creationId xmlns:p14="http://schemas.microsoft.com/office/powerpoint/2010/main" val="179655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学習パラメータはこのようになっています．（</a:t>
            </a:r>
            <a:r>
              <a:rPr kumimoji="1" lang="en-US" altLang="ja-JP" dirty="0"/>
              <a:t>5</a:t>
            </a:r>
            <a:r>
              <a:rPr kumimoji="1" lang="ja-JP" altLang="en-US" dirty="0"/>
              <a:t>秒くらい見せる）</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29</a:t>
            </a:fld>
            <a:endParaRPr kumimoji="1" lang="ja-JP" altLang="en-US"/>
          </a:p>
        </p:txBody>
      </p:sp>
    </p:spTree>
    <p:extLst>
      <p:ext uri="{BB962C8B-B14F-4D97-AF65-F5344CB8AC3E}">
        <p14:creationId xmlns:p14="http://schemas.microsoft.com/office/powerpoint/2010/main" val="65867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30</a:t>
            </a:fld>
            <a:endParaRPr kumimoji="1" lang="ja-JP" altLang="en-US"/>
          </a:p>
        </p:txBody>
      </p:sp>
    </p:spTree>
    <p:extLst>
      <p:ext uri="{BB962C8B-B14F-4D97-AF65-F5344CB8AC3E}">
        <p14:creationId xmlns:p14="http://schemas.microsoft.com/office/powerpoint/2010/main" val="4155043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時間の都合上，感情ベクトルはペルソナをよく反映したひとつを取り上げます．</a:t>
            </a:r>
            <a:r>
              <a:rPr kumimoji="1" lang="en-US" altLang="ja-JP" dirty="0"/>
              <a:t>Trust</a:t>
            </a:r>
            <a:r>
              <a:rPr kumimoji="1" lang="ja-JP" altLang="en-US" dirty="0"/>
              <a:t>が最大の</a:t>
            </a:r>
            <a:r>
              <a:rPr kumimoji="1" lang="en-US" altLang="ja-JP" dirty="0"/>
              <a:t>100</a:t>
            </a:r>
            <a:r>
              <a:rPr kumimoji="1" lang="ja-JP" altLang="en-US" dirty="0"/>
              <a:t>であり，</a:t>
            </a:r>
            <a:r>
              <a:rPr kumimoji="1" lang="en-US" altLang="ja-JP" dirty="0"/>
              <a:t>joy </a:t>
            </a:r>
            <a:r>
              <a:rPr kumimoji="1" lang="ja-JP" altLang="en-US" dirty="0"/>
              <a:t>も高い値を示しました．なお，</a:t>
            </a:r>
            <a:r>
              <a:rPr kumimoji="1" lang="en-US" altLang="ja-JP" dirty="0"/>
              <a:t>100</a:t>
            </a:r>
            <a:r>
              <a:rPr kumimoji="1" lang="ja-JP" altLang="en-US" dirty="0"/>
              <a:t>はお兄ちゃんに関連するものでしか出現しませんでした．これらはお兄ちゃんに対する慕情が端的に表されたものであると解釈できます．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31</a:t>
            </a:fld>
            <a:endParaRPr kumimoji="1" lang="ja-JP" altLang="en-US"/>
          </a:p>
        </p:txBody>
      </p:sp>
    </p:spTree>
    <p:extLst>
      <p:ext uri="{BB962C8B-B14F-4D97-AF65-F5344CB8AC3E}">
        <p14:creationId xmlns:p14="http://schemas.microsoft.com/office/powerpoint/2010/main" val="3373941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MLP</a:t>
            </a:r>
            <a:r>
              <a:rPr kumimoji="1" lang="ja-JP" altLang="en-US" dirty="0"/>
              <a:t>によるラベルの学習結果を示します．時間の都合上，ひとつの結果のみを示します．図は横軸に</a:t>
            </a:r>
            <a:r>
              <a:rPr kumimoji="1" lang="en-US" altLang="ja-JP" dirty="0"/>
              <a:t>epoch</a:t>
            </a:r>
            <a:r>
              <a:rPr kumimoji="1" lang="ja-JP" altLang="en-US" dirty="0"/>
              <a:t>数，縦軸に</a:t>
            </a:r>
            <a:r>
              <a:rPr kumimoji="1" lang="en-US" altLang="ja-JP" dirty="0"/>
              <a:t>accuracy</a:t>
            </a:r>
            <a:r>
              <a:rPr kumimoji="1" lang="ja-JP" altLang="en-US" dirty="0"/>
              <a:t>を取って</a:t>
            </a:r>
            <a:r>
              <a:rPr kumimoji="1" lang="en-US" altLang="ja-JP" dirty="0"/>
              <a:t>accuracy</a:t>
            </a:r>
            <a:r>
              <a:rPr kumimoji="1" lang="ja-JP" altLang="en-US" dirty="0"/>
              <a:t>の推移を描画しています．結果としては，</a:t>
            </a:r>
            <a:r>
              <a:rPr kumimoji="1" lang="en-US" altLang="ja-JP" dirty="0"/>
              <a:t>2epoch</a:t>
            </a:r>
            <a:r>
              <a:rPr kumimoji="1" lang="ja-JP" altLang="en-US" dirty="0"/>
              <a:t>目以降はあまり改善しなかったものの，ベースラインである</a:t>
            </a:r>
            <a:r>
              <a:rPr kumimoji="1" lang="en-US" altLang="ja-JP" dirty="0"/>
              <a:t>0.5</a:t>
            </a:r>
            <a:r>
              <a:rPr kumimoji="1" lang="ja-JP" altLang="en-US" dirty="0"/>
              <a:t>を超えています．また，</a:t>
            </a:r>
            <a:r>
              <a:rPr kumimoji="1" lang="en-US" altLang="ja-JP" dirty="0"/>
              <a:t>1epoch</a:t>
            </a:r>
            <a:r>
              <a:rPr kumimoji="1" lang="ja-JP" altLang="en-US" dirty="0"/>
              <a:t>目で大きく</a:t>
            </a:r>
            <a:r>
              <a:rPr kumimoji="1" lang="en-US" altLang="ja-JP" dirty="0"/>
              <a:t>accuracy</a:t>
            </a:r>
            <a:r>
              <a:rPr kumimoji="1" lang="ja-JP" altLang="en-US" dirty="0"/>
              <a:t>が改善しており，学習は有意義であったと考えられます．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32</a:t>
            </a:fld>
            <a:endParaRPr kumimoji="1" lang="ja-JP" altLang="en-US"/>
          </a:p>
        </p:txBody>
      </p:sp>
    </p:spTree>
    <p:extLst>
      <p:ext uri="{BB962C8B-B14F-4D97-AF65-F5344CB8AC3E}">
        <p14:creationId xmlns:p14="http://schemas.microsoft.com/office/powerpoint/2010/main" val="1549570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これはある交差点付近の写真群です．プライバシーに配慮して歩行者の顔やナンバープレートは処理されています．</a:t>
            </a:r>
            <a:r>
              <a:rPr kumimoji="1" lang="en-US" altLang="ja-JP" dirty="0"/>
              <a:t>3</a:t>
            </a:r>
            <a:r>
              <a:rPr kumimoji="1" lang="ja-JP" altLang="en-US" dirty="0"/>
              <a:t>枚の画像は左上から時系列順に並んでいます．最後の</a:t>
            </a:r>
            <a:r>
              <a:rPr kumimoji="1" lang="en-US" altLang="ja-JP" dirty="0"/>
              <a:t>3</a:t>
            </a:r>
            <a:r>
              <a:rPr kumimoji="1" lang="ja-JP" altLang="en-US" dirty="0"/>
              <a:t>枚目で花壇を間近に認識することになります．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34</a:t>
            </a:fld>
            <a:endParaRPr kumimoji="1" lang="ja-JP" altLang="en-US"/>
          </a:p>
        </p:txBody>
      </p:sp>
    </p:spTree>
    <p:extLst>
      <p:ext uri="{BB962C8B-B14F-4D97-AF65-F5344CB8AC3E}">
        <p14:creationId xmlns:p14="http://schemas.microsoft.com/office/powerpoint/2010/main" val="1994896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35</a:t>
            </a:fld>
            <a:endParaRPr kumimoji="1" lang="ja-JP" altLang="en-US"/>
          </a:p>
        </p:txBody>
      </p:sp>
    </p:spTree>
    <p:extLst>
      <p:ext uri="{BB962C8B-B14F-4D97-AF65-F5344CB8AC3E}">
        <p14:creationId xmlns:p14="http://schemas.microsoft.com/office/powerpoint/2010/main" val="3051640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36</a:t>
            </a:fld>
            <a:endParaRPr kumimoji="1" lang="ja-JP" altLang="en-US"/>
          </a:p>
        </p:txBody>
      </p:sp>
    </p:spTree>
    <p:extLst>
      <p:ext uri="{BB962C8B-B14F-4D97-AF65-F5344CB8AC3E}">
        <p14:creationId xmlns:p14="http://schemas.microsoft.com/office/powerpoint/2010/main" val="269925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37</a:t>
            </a:fld>
            <a:endParaRPr kumimoji="1" lang="ja-JP" altLang="en-US"/>
          </a:p>
        </p:txBody>
      </p:sp>
    </p:spTree>
    <p:extLst>
      <p:ext uri="{BB962C8B-B14F-4D97-AF65-F5344CB8AC3E}">
        <p14:creationId xmlns:p14="http://schemas.microsoft.com/office/powerpoint/2010/main" val="57473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38</a:t>
            </a:fld>
            <a:endParaRPr kumimoji="1" lang="ja-JP" altLang="en-US"/>
          </a:p>
        </p:txBody>
      </p:sp>
    </p:spTree>
    <p:extLst>
      <p:ext uri="{BB962C8B-B14F-4D97-AF65-F5344CB8AC3E}">
        <p14:creationId xmlns:p14="http://schemas.microsoft.com/office/powerpoint/2010/main" val="40474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39</a:t>
            </a:fld>
            <a:endParaRPr kumimoji="1" lang="ja-JP" altLang="en-US"/>
          </a:p>
        </p:txBody>
      </p:sp>
    </p:spTree>
    <p:extLst>
      <p:ext uri="{BB962C8B-B14F-4D97-AF65-F5344CB8AC3E}">
        <p14:creationId xmlns:p14="http://schemas.microsoft.com/office/powerpoint/2010/main" val="4099879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ChatGPT</a:t>
            </a:r>
            <a:r>
              <a:rPr kumimoji="1" lang="ja-JP" altLang="en-US" dirty="0"/>
              <a:t>を始めとして，大規模言語モデル，すなわち</a:t>
            </a:r>
            <a:r>
              <a:rPr kumimoji="1" lang="en-US" altLang="ja-JP" dirty="0"/>
              <a:t>LLM</a:t>
            </a:r>
            <a:r>
              <a:rPr kumimoji="1" lang="ja-JP" altLang="en-US" dirty="0"/>
              <a:t>の開発・応用が盛んになっています．従来より極めて高品質な出力が可能となった近年の言語モデルは，単なるテキスト生成にとどまらず様々なタスクにおいて成果が報告されています．現時点で最高の性能を誇る</a:t>
            </a:r>
            <a:r>
              <a:rPr kumimoji="1" lang="en-US" altLang="ja-JP" dirty="0"/>
              <a:t>GPT-4</a:t>
            </a:r>
            <a:r>
              <a:rPr kumimoji="1" lang="ja-JP" altLang="en-US" dirty="0"/>
              <a:t>は内部仕様が非公開のため，モデルやアルゴリズムに直接手を加えることはできません．その中で，モデルの振る舞いのみをテーマにした研究が増加しています．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3</a:t>
            </a:fld>
            <a:endParaRPr kumimoji="1" lang="ja-JP" altLang="en-US"/>
          </a:p>
        </p:txBody>
      </p:sp>
    </p:spTree>
    <p:extLst>
      <p:ext uri="{BB962C8B-B14F-4D97-AF65-F5344CB8AC3E}">
        <p14:creationId xmlns:p14="http://schemas.microsoft.com/office/powerpoint/2010/main" val="2875709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40</a:t>
            </a:fld>
            <a:endParaRPr kumimoji="1" lang="ja-JP" altLang="en-US"/>
          </a:p>
        </p:txBody>
      </p:sp>
    </p:spTree>
    <p:extLst>
      <p:ext uri="{BB962C8B-B14F-4D97-AF65-F5344CB8AC3E}">
        <p14:creationId xmlns:p14="http://schemas.microsoft.com/office/powerpoint/2010/main" val="1044548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最後にまとめと今後の課題です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41</a:t>
            </a:fld>
            <a:endParaRPr kumimoji="1" lang="ja-JP" altLang="en-US"/>
          </a:p>
        </p:txBody>
      </p:sp>
    </p:spTree>
    <p:extLst>
      <p:ext uri="{BB962C8B-B14F-4D97-AF65-F5344CB8AC3E}">
        <p14:creationId xmlns:p14="http://schemas.microsoft.com/office/powerpoint/2010/main" val="3576180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本研究では感情モデルと行動モデルの提案，</a:t>
            </a:r>
            <a:r>
              <a:rPr kumimoji="1" lang="en-US" altLang="ja-JP" dirty="0"/>
              <a:t>LLM</a:t>
            </a:r>
            <a:r>
              <a:rPr kumimoji="1" lang="ja-JP" altLang="en-US" dirty="0"/>
              <a:t>を用いた感情の定量化によって発話意志を分類問題として設定しました．その結果として，感情評価においてペルソナを反映した評価値を獲得し，発話の有無の判定においてベースラインより有意な結果を得ることができ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42</a:t>
            </a:fld>
            <a:endParaRPr kumimoji="1" lang="ja-JP" altLang="en-US"/>
          </a:p>
        </p:txBody>
      </p:sp>
    </p:spTree>
    <p:extLst>
      <p:ext uri="{BB962C8B-B14F-4D97-AF65-F5344CB8AC3E}">
        <p14:creationId xmlns:p14="http://schemas.microsoft.com/office/powerpoint/2010/main" val="2806460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MLP</a:t>
            </a:r>
            <a:r>
              <a:rPr kumimoji="1" lang="ja-JP" altLang="en-US" dirty="0"/>
              <a:t>による分類は有意義である一方，時間の都合上スライドでは示せなかったもののシード値に対する依存性と，学習過程の問題が明らかになりました．このため，データセット拡張する，関数を見直すなど，実験手法を再考する必要があると考えています．また，心理学や認知科学，神経科学など人間の心のはたらきや行動に関する学問を応用することについても検討していきたいで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43</a:t>
            </a:fld>
            <a:endParaRPr kumimoji="1" lang="ja-JP" altLang="en-US"/>
          </a:p>
        </p:txBody>
      </p:sp>
    </p:spTree>
    <p:extLst>
      <p:ext uri="{BB962C8B-B14F-4D97-AF65-F5344CB8AC3E}">
        <p14:creationId xmlns:p14="http://schemas.microsoft.com/office/powerpoint/2010/main" val="212501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44</a:t>
            </a:fld>
            <a:endParaRPr kumimoji="1" lang="ja-JP" altLang="en-US"/>
          </a:p>
        </p:txBody>
      </p:sp>
    </p:spTree>
    <p:extLst>
      <p:ext uri="{BB962C8B-B14F-4D97-AF65-F5344CB8AC3E}">
        <p14:creationId xmlns:p14="http://schemas.microsoft.com/office/powerpoint/2010/main" val="3071849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D2593-5D28-5A4F-136A-98CDF4E2654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F93013-BA73-AA6B-2272-88119C6A7F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473A56-1501-5A44-BF80-5768A0B7B424}"/>
              </a:ext>
            </a:extLst>
          </p:cNvPr>
          <p:cNvSpPr>
            <a:spLocks noGrp="1"/>
          </p:cNvSpPr>
          <p:nvPr>
            <p:ph type="body" idx="1"/>
          </p:nvPr>
        </p:nvSpPr>
        <p:spPr/>
        <p:txBody>
          <a:bodyPr/>
          <a:lstStyle/>
          <a:p>
            <a:r>
              <a:rPr kumimoji="1" lang="en-US" altLang="ja-JP" dirty="0"/>
              <a:t>MLP</a:t>
            </a:r>
            <a:r>
              <a:rPr kumimoji="1" lang="ja-JP" altLang="en-US" dirty="0"/>
              <a:t>の学習結果のひとつを示します．図は横軸に</a:t>
            </a:r>
            <a:r>
              <a:rPr kumimoji="1" lang="en-US" altLang="ja-JP" dirty="0"/>
              <a:t>epoch</a:t>
            </a:r>
            <a:r>
              <a:rPr kumimoji="1" lang="ja-JP" altLang="en-US" dirty="0"/>
              <a:t>数，縦軸に</a:t>
            </a:r>
            <a:r>
              <a:rPr kumimoji="1" lang="en-US" altLang="ja-JP" dirty="0"/>
              <a:t>accuracy</a:t>
            </a:r>
            <a:r>
              <a:rPr kumimoji="1" lang="ja-JP" altLang="en-US" dirty="0"/>
              <a:t>を取って</a:t>
            </a:r>
            <a:r>
              <a:rPr kumimoji="1" lang="en-US" altLang="ja-JP" dirty="0"/>
              <a:t>accuracy</a:t>
            </a:r>
            <a:r>
              <a:rPr kumimoji="1" lang="ja-JP" altLang="en-US" dirty="0"/>
              <a:t>の推移を描画しています．シード値によって学習の様子が大きく変化したため，</a:t>
            </a:r>
            <a:r>
              <a:rPr kumimoji="1" lang="en-US" altLang="ja-JP" dirty="0"/>
              <a:t>10</a:t>
            </a:r>
            <a:r>
              <a:rPr kumimoji="1" lang="ja-JP" altLang="en-US" dirty="0"/>
              <a:t>回試行の平均をとってエラーバーで標準偏差を示しています．ベースラインの</a:t>
            </a:r>
            <a:r>
              <a:rPr kumimoji="1" lang="en-US" altLang="ja-JP" dirty="0"/>
              <a:t>0.5</a:t>
            </a:r>
            <a:r>
              <a:rPr kumimoji="1" lang="ja-JP" altLang="en-US" dirty="0"/>
              <a:t>を超えていますが，一方で学習による平均的な</a:t>
            </a:r>
            <a:r>
              <a:rPr kumimoji="1" lang="en-US" altLang="ja-JP" dirty="0"/>
              <a:t>accuracy</a:t>
            </a:r>
            <a:r>
              <a:rPr kumimoji="1" lang="ja-JP" altLang="en-US" dirty="0"/>
              <a:t>の上昇は</a:t>
            </a:r>
            <a:r>
              <a:rPr kumimoji="1" lang="en-US" altLang="ja-JP" dirty="0"/>
              <a:t>0.1</a:t>
            </a:r>
            <a:r>
              <a:rPr kumimoji="1" lang="ja-JP" altLang="en-US" dirty="0"/>
              <a:t>にとどまっています．しかしながら，</a:t>
            </a:r>
            <a:r>
              <a:rPr kumimoji="1" lang="en-US" altLang="ja-JP" dirty="0"/>
              <a:t>1epoch</a:t>
            </a:r>
            <a:r>
              <a:rPr kumimoji="1" lang="ja-JP" altLang="en-US" dirty="0"/>
              <a:t>目で大きく</a:t>
            </a:r>
            <a:r>
              <a:rPr kumimoji="1" lang="en-US" altLang="ja-JP" dirty="0"/>
              <a:t>accuracy</a:t>
            </a:r>
            <a:r>
              <a:rPr kumimoji="1" lang="ja-JP" altLang="en-US" dirty="0"/>
              <a:t>が改善した試行もあり，学習は有意義であったと考えられます．</a:t>
            </a:r>
          </a:p>
        </p:txBody>
      </p:sp>
      <p:sp>
        <p:nvSpPr>
          <p:cNvPr id="4" name="スライド番号プレースホルダー 3">
            <a:extLst>
              <a:ext uri="{FF2B5EF4-FFF2-40B4-BE49-F238E27FC236}">
                <a16:creationId xmlns:a16="http://schemas.microsoft.com/office/drawing/2014/main" id="{3F220F8B-A520-2D3E-B513-AAF9FB058C36}"/>
              </a:ext>
            </a:extLst>
          </p:cNvPr>
          <p:cNvSpPr>
            <a:spLocks noGrp="1"/>
          </p:cNvSpPr>
          <p:nvPr>
            <p:ph type="sldNum" sz="quarter" idx="5"/>
          </p:nvPr>
        </p:nvSpPr>
        <p:spPr/>
        <p:txBody>
          <a:bodyPr/>
          <a:lstStyle/>
          <a:p>
            <a:fld id="{A8F763A9-553D-426F-AB52-6E8DE2BFCF4B}" type="slidenum">
              <a:rPr kumimoji="1" lang="ja-JP" altLang="en-US" smtClean="0"/>
              <a:t>45</a:t>
            </a:fld>
            <a:endParaRPr kumimoji="1" lang="ja-JP" altLang="en-US"/>
          </a:p>
        </p:txBody>
      </p:sp>
    </p:spTree>
    <p:extLst>
      <p:ext uri="{BB962C8B-B14F-4D97-AF65-F5344CB8AC3E}">
        <p14:creationId xmlns:p14="http://schemas.microsoft.com/office/powerpoint/2010/main" val="313775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loss</a:t>
            </a:r>
            <a:r>
              <a:rPr kumimoji="1" lang="ja-JP" altLang="en-US" dirty="0"/>
              <a:t>の推移を示します．縦軸が</a:t>
            </a:r>
            <a:r>
              <a:rPr kumimoji="1" lang="en-US" altLang="ja-JP" dirty="0"/>
              <a:t>loss</a:t>
            </a:r>
            <a:r>
              <a:rPr kumimoji="1" lang="ja-JP" altLang="en-US" dirty="0"/>
              <a:t>となっています．平均的に，</a:t>
            </a:r>
            <a:r>
              <a:rPr kumimoji="1" lang="en-US" altLang="ja-JP" dirty="0"/>
              <a:t>Train</a:t>
            </a:r>
            <a:r>
              <a:rPr kumimoji="1" lang="ja-JP" altLang="en-US" dirty="0"/>
              <a:t>は</a:t>
            </a:r>
            <a:r>
              <a:rPr kumimoji="1" lang="en-US" altLang="ja-JP" dirty="0"/>
              <a:t>0.4,valid</a:t>
            </a:r>
            <a:r>
              <a:rPr kumimoji="1" lang="ja-JP" altLang="en-US" dirty="0"/>
              <a:t>は</a:t>
            </a:r>
            <a:r>
              <a:rPr kumimoji="1" lang="en-US" altLang="ja-JP" dirty="0"/>
              <a:t>0.5</a:t>
            </a:r>
            <a:r>
              <a:rPr kumimoji="1" lang="ja-JP" altLang="en-US" dirty="0"/>
              <a:t>付近にとどまりました．以上のことから，データセットを再考するなどしてより良い学習を目指す必要があると考えられます．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46</a:t>
            </a:fld>
            <a:endParaRPr kumimoji="1" lang="ja-JP" altLang="en-US"/>
          </a:p>
        </p:txBody>
      </p:sp>
    </p:spTree>
    <p:extLst>
      <p:ext uri="{BB962C8B-B14F-4D97-AF65-F5344CB8AC3E}">
        <p14:creationId xmlns:p14="http://schemas.microsoft.com/office/powerpoint/2010/main" val="362606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ヒートマップ</a:t>
            </a:r>
            <a:r>
              <a:rPr kumimoji="1" lang="en-US" altLang="ja-JP" dirty="0"/>
              <a:t>En-1</a:t>
            </a:r>
            <a:r>
              <a:rPr kumimoji="1" lang="ja-JP" altLang="en-US" dirty="0"/>
              <a:t>の評価結果を示します．縦軸に感情ベクトルの要素，横軸に評価対象となるデータの通し番号が並んでいます．</a:t>
            </a:r>
            <a:r>
              <a:rPr kumimoji="1" lang="en-US" altLang="ja-JP" dirty="0"/>
              <a:t>0-4</a:t>
            </a:r>
            <a:r>
              <a:rPr kumimoji="1" lang="ja-JP" altLang="en-US" dirty="0"/>
              <a:t>が日常的な状態，</a:t>
            </a:r>
            <a:r>
              <a:rPr kumimoji="1" lang="en-US" altLang="ja-JP" dirty="0"/>
              <a:t>5-9</a:t>
            </a:r>
            <a:r>
              <a:rPr kumimoji="1" lang="ja-JP" altLang="en-US" dirty="0"/>
              <a:t>が良い状態，</a:t>
            </a:r>
            <a:r>
              <a:rPr kumimoji="1" lang="en-US" altLang="ja-JP" dirty="0"/>
              <a:t>10-14</a:t>
            </a:r>
            <a:r>
              <a:rPr kumimoji="1" lang="ja-JP" altLang="en-US" dirty="0"/>
              <a:t>が悪い状態，</a:t>
            </a:r>
            <a:r>
              <a:rPr kumimoji="1" lang="en-US" altLang="ja-JP" dirty="0"/>
              <a:t>15-19</a:t>
            </a:r>
            <a:r>
              <a:rPr kumimoji="1" lang="ja-JP" altLang="en-US" dirty="0"/>
              <a:t>がペルソナ関連の状態で，これらは</a:t>
            </a:r>
            <a:r>
              <a:rPr kumimoji="1" lang="en-US" altLang="ja-JP" dirty="0"/>
              <a:t>3</a:t>
            </a:r>
            <a:r>
              <a:rPr kumimoji="1" lang="ja-JP" altLang="en-US" dirty="0"/>
              <a:t>つの縦棒で仕切られています．このように，日常，良い，悪い状態の間でははっきりとした傾向の違いがみられました．また，ペルソナ関連の状態においては，</a:t>
            </a:r>
            <a:r>
              <a:rPr kumimoji="1" lang="en-US" altLang="ja-JP" dirty="0"/>
              <a:t>15</a:t>
            </a:r>
            <a:r>
              <a:rPr kumimoji="1" lang="ja-JP" altLang="en-US" dirty="0"/>
              <a:t>以外は他の属性と比べて差別化できる値が見られました．特にほのかの好きなお兄ちゃんに関連した</a:t>
            </a:r>
            <a:r>
              <a:rPr kumimoji="1" lang="en-US" altLang="ja-JP" dirty="0"/>
              <a:t>17-19</a:t>
            </a:r>
            <a:r>
              <a:rPr kumimoji="1" lang="ja-JP" altLang="en-US" dirty="0"/>
              <a:t>では</a:t>
            </a:r>
            <a:r>
              <a:rPr kumimoji="1" lang="en-US" altLang="ja-JP" dirty="0"/>
              <a:t>trust</a:t>
            </a:r>
            <a:r>
              <a:rPr kumimoji="1" lang="ja-JP" altLang="en-US" dirty="0"/>
              <a:t>が最大の値を示し，</a:t>
            </a:r>
            <a:r>
              <a:rPr kumimoji="1" lang="en-US" altLang="ja-JP" dirty="0"/>
              <a:t>joy</a:t>
            </a:r>
            <a:r>
              <a:rPr kumimoji="1" lang="ja-JP" altLang="en-US" dirty="0"/>
              <a:t>も非常に高い値となりました．一方で，好意的な感情に偏っており，否定的な感情を示す状態が少なかったことも浮き彫りになりました．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47</a:t>
            </a:fld>
            <a:endParaRPr kumimoji="1" lang="ja-JP" altLang="en-US"/>
          </a:p>
        </p:txBody>
      </p:sp>
    </p:spTree>
    <p:extLst>
      <p:ext uri="{BB962C8B-B14F-4D97-AF65-F5344CB8AC3E}">
        <p14:creationId xmlns:p14="http://schemas.microsoft.com/office/powerpoint/2010/main" val="251881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es</a:t>
            </a:r>
            <a:r>
              <a:rPr kumimoji="1" lang="ja-JP" altLang="en-US" dirty="0"/>
              <a:t>の評価結果を示します．縦軸は前のスライドと同じです．横軸は，</a:t>
            </a:r>
            <a:r>
              <a:rPr kumimoji="1" lang="en-US" altLang="ja-JP" dirty="0"/>
              <a:t>0-9</a:t>
            </a:r>
            <a:r>
              <a:rPr kumimoji="1" lang="ja-JP" altLang="en-US" dirty="0"/>
              <a:t>までが風景，</a:t>
            </a:r>
            <a:r>
              <a:rPr kumimoji="1" lang="en-US" altLang="ja-JP" dirty="0"/>
              <a:t>10-19</a:t>
            </a:r>
            <a:r>
              <a:rPr kumimoji="1" lang="ja-JP" altLang="en-US" dirty="0"/>
              <a:t>までがペルソナ関連の画像となっています．ペルソナ関連の画像では，風景と比べて好意的な感情と否定的な感情が両極端な傾向にあることが読み取れます．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48</a:t>
            </a:fld>
            <a:endParaRPr kumimoji="1" lang="ja-JP" altLang="en-US"/>
          </a:p>
        </p:txBody>
      </p:sp>
    </p:spTree>
    <p:extLst>
      <p:ext uri="{BB962C8B-B14F-4D97-AF65-F5344CB8AC3E}">
        <p14:creationId xmlns:p14="http://schemas.microsoft.com/office/powerpoint/2010/main" val="782011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Trust</a:t>
            </a:r>
            <a:r>
              <a:rPr kumimoji="1" lang="ja-JP" altLang="en-US" dirty="0"/>
              <a:t>が出やすい</a:t>
            </a:r>
            <a:endParaRPr kumimoji="1" lang="en-US" altLang="ja-JP" dirty="0"/>
          </a:p>
          <a:p>
            <a:r>
              <a:rPr kumimoji="1" lang="en-US" altLang="ja-JP" dirty="0"/>
              <a:t>Anger</a:t>
            </a:r>
            <a:r>
              <a:rPr kumimoji="1" lang="ja-JP" altLang="en-US" dirty="0"/>
              <a:t>，</a:t>
            </a:r>
            <a:r>
              <a:rPr kumimoji="1" lang="en-US" altLang="ja-JP" dirty="0"/>
              <a:t>disgust</a:t>
            </a:r>
            <a:r>
              <a:rPr kumimoji="1" lang="ja-JP" altLang="en-US" dirty="0"/>
              <a:t>が出にくい</a:t>
            </a:r>
            <a:endParaRPr kumimoji="1" lang="en-US" altLang="ja-JP" dirty="0"/>
          </a:p>
          <a:p>
            <a:r>
              <a:rPr kumimoji="1" lang="ja-JP" altLang="en-US" dirty="0"/>
              <a:t>これには納得しているが，個人的には</a:t>
            </a:r>
            <a:r>
              <a:rPr kumimoji="1" lang="en-US" altLang="ja-JP" dirty="0"/>
              <a:t>fear</a:t>
            </a:r>
            <a:r>
              <a:rPr kumimoji="1" lang="ja-JP" altLang="en-US" dirty="0"/>
              <a:t>や</a:t>
            </a:r>
            <a:r>
              <a:rPr kumimoji="1" lang="en-US" altLang="ja-JP" dirty="0"/>
              <a:t>sadness</a:t>
            </a:r>
            <a:r>
              <a:rPr kumimoji="1" lang="ja-JP" altLang="en-US" dirty="0"/>
              <a:t>で相対的に高い値が出たほうがより相応しいと思っている．</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52</a:t>
            </a:fld>
            <a:endParaRPr kumimoji="1" lang="ja-JP" altLang="en-US"/>
          </a:p>
        </p:txBody>
      </p:sp>
    </p:spTree>
    <p:extLst>
      <p:ext uri="{BB962C8B-B14F-4D97-AF65-F5344CB8AC3E}">
        <p14:creationId xmlns:p14="http://schemas.microsoft.com/office/powerpoint/2010/main" val="103017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LLM</a:t>
            </a:r>
            <a:r>
              <a:rPr kumimoji="1" lang="ja-JP" altLang="en-US" dirty="0"/>
              <a:t>によって飛躍的に進歩したキャラクターとの対話に着目しました．会話の中でジェスチャーを加えるなどの研究はありますが，キャラクターの特性を踏まえた自発的な発話に関する研究は未だ報告されていません．キャラクターからユーザに語り掛けることは，インタラクティブな対話を実現する上で必要不可欠です．そこで，画像による周辺情報の入力とキャラクターの内部状態から感情を評価し，発話の有無を決める感情解析を導入する手法について検討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4</a:t>
            </a:fld>
            <a:endParaRPr kumimoji="1" lang="ja-JP" altLang="en-US"/>
          </a:p>
        </p:txBody>
      </p:sp>
    </p:spTree>
    <p:extLst>
      <p:ext uri="{BB962C8B-B14F-4D97-AF65-F5344CB8AC3E}">
        <p14:creationId xmlns:p14="http://schemas.microsoft.com/office/powerpoint/2010/main" val="4017168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GPT</a:t>
            </a:r>
            <a:r>
              <a:rPr kumimoji="1" lang="ja-JP" altLang="en-US" dirty="0"/>
              <a:t>は</a:t>
            </a:r>
            <a:r>
              <a:rPr kumimoji="1" lang="en-US" altLang="ja-JP" dirty="0"/>
              <a:t>OpenAI</a:t>
            </a:r>
            <a:r>
              <a:rPr kumimoji="1" lang="ja-JP" altLang="en-US" dirty="0"/>
              <a:t>が発表した</a:t>
            </a:r>
            <a:r>
              <a:rPr kumimoji="1" lang="en-US" altLang="ja-JP" dirty="0"/>
              <a:t>Transformer</a:t>
            </a:r>
            <a:r>
              <a:rPr kumimoji="1" lang="ja-JP" altLang="en-US" dirty="0"/>
              <a:t>をベースとする言語モデルで，</a:t>
            </a:r>
            <a:r>
              <a:rPr kumimoji="1" lang="en-US" altLang="ja-JP" dirty="0"/>
              <a:t>ChatGPT</a:t>
            </a:r>
            <a:r>
              <a:rPr kumimoji="1" lang="ja-JP" altLang="en-US" dirty="0"/>
              <a:t>をサービスしています．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GPT</a:t>
            </a:r>
            <a:r>
              <a:rPr kumimoji="1" lang="ja-JP" altLang="en-US" dirty="0"/>
              <a:t>は</a:t>
            </a:r>
            <a:r>
              <a:rPr kumimoji="1" lang="en-US" altLang="ja-JP" dirty="0"/>
              <a:t>OpenAI</a:t>
            </a:r>
            <a:r>
              <a:rPr kumimoji="1" lang="ja-JP" altLang="en-US" dirty="0"/>
              <a:t>が発表した</a:t>
            </a:r>
            <a:r>
              <a:rPr kumimoji="1" lang="en-US" altLang="ja-JP" dirty="0"/>
              <a:t>Transformer</a:t>
            </a:r>
            <a:r>
              <a:rPr kumimoji="1" lang="ja-JP" altLang="en-US" dirty="0"/>
              <a:t>をベースとする言語モデルです．発表当初のモデルはファインチューニングをしていましたが，</a:t>
            </a:r>
            <a:r>
              <a:rPr kumimoji="1" lang="en-US" altLang="ja-JP" dirty="0"/>
              <a:t>gpt2</a:t>
            </a:r>
            <a:r>
              <a:rPr kumimoji="1" lang="ja-JP" altLang="en-US" dirty="0"/>
              <a:t>以降ではファインチューニングなしで様々なタスクに対応できるようにするというコンセプトのもとで膨大なデータを学習させています．これによってモデルサイズとともに性能も飛躍的に向上しました．</a:t>
            </a:r>
          </a:p>
          <a:p>
            <a:r>
              <a:rPr kumimoji="1" lang="ja-JP" altLang="en-US" dirty="0"/>
              <a:t>その中で，</a:t>
            </a:r>
            <a:r>
              <a:rPr kumimoji="1" lang="en-US" altLang="ja-JP" dirty="0"/>
              <a:t>GPT-3.5</a:t>
            </a:r>
            <a:r>
              <a:rPr kumimoji="1" lang="ja-JP" altLang="en-US" dirty="0"/>
              <a:t>と</a:t>
            </a:r>
            <a:r>
              <a:rPr kumimoji="1" lang="en-US" altLang="ja-JP" dirty="0"/>
              <a:t>GPT-4</a:t>
            </a:r>
            <a:r>
              <a:rPr kumimoji="1" lang="ja-JP" altLang="en-US" dirty="0"/>
              <a:t>が</a:t>
            </a:r>
            <a:r>
              <a:rPr kumimoji="1" lang="en-US" altLang="ja-JP" dirty="0"/>
              <a:t>ChatGPT</a:t>
            </a:r>
            <a:r>
              <a:rPr kumimoji="1" lang="ja-JP" altLang="en-US" dirty="0"/>
              <a:t>をサービスしています．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53</a:t>
            </a:fld>
            <a:endParaRPr kumimoji="1" lang="ja-JP" altLang="en-US"/>
          </a:p>
        </p:txBody>
      </p:sp>
    </p:spTree>
    <p:extLst>
      <p:ext uri="{BB962C8B-B14F-4D97-AF65-F5344CB8AC3E}">
        <p14:creationId xmlns:p14="http://schemas.microsoft.com/office/powerpoint/2010/main" val="3632324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GPTs</a:t>
            </a:r>
            <a:r>
              <a:rPr kumimoji="1" lang="ja-JP" altLang="en-US" dirty="0"/>
              <a:t>はインストラクションや外部知識，関数呼び出しの定義などでカスタマイズするシステム，またはそのようにカスタマイズされた</a:t>
            </a:r>
            <a:r>
              <a:rPr kumimoji="1" lang="en-US" altLang="ja-JP" dirty="0"/>
              <a:t>ChatGPT</a:t>
            </a:r>
            <a:r>
              <a:rPr kumimoji="1" lang="ja-JP" altLang="en-US" dirty="0"/>
              <a:t>のことです．インストラクションとは，</a:t>
            </a:r>
            <a:r>
              <a:rPr kumimoji="1" lang="en-US" altLang="ja-JP" dirty="0"/>
              <a:t>GPTs</a:t>
            </a:r>
            <a:r>
              <a:rPr kumimoji="1" lang="ja-JP" altLang="en-US" dirty="0"/>
              <a:t>で</a:t>
            </a:r>
            <a:r>
              <a:rPr kumimoji="1" lang="en-US" altLang="ja-JP" dirty="0"/>
              <a:t>ChatGPT </a:t>
            </a:r>
            <a:r>
              <a:rPr kumimoji="1" lang="ja-JP" altLang="en-US" dirty="0"/>
              <a:t>に与えられるプロンプトの中で，チャットの振る舞い方を指示する部分のことです．</a:t>
            </a:r>
            <a:r>
              <a:rPr kumimoji="1" lang="en-US" altLang="ja-JP" dirty="0"/>
              <a:t>Builder</a:t>
            </a:r>
            <a:r>
              <a:rPr kumimoji="1" lang="ja-JP" altLang="en-US" dirty="0"/>
              <a:t>というインストラクションの自動生成システムがあり，</a:t>
            </a:r>
            <a:r>
              <a:rPr kumimoji="1" lang="en-US" altLang="ja-JP" dirty="0"/>
              <a:t>Builder</a:t>
            </a:r>
            <a:r>
              <a:rPr kumimoji="1" lang="ja-JP" altLang="en-US" dirty="0"/>
              <a:t>はユーザとのチャットの中で希望の動作をするためのインストラクションを生成し，大まかなチャットボットの挙動を定めます．生成されたインストラクションはユーザの手で修正することができ，挙動を微調整することができます．キャラクター生成の観点から見れば，インストラクションによってキャラクターの性格を決め，手動でセリフ例を入力することで口調を決定することができます．このように，チャットによる曖昧な指示をくみ取る仕組みと</a:t>
            </a:r>
            <a:r>
              <a:rPr kumimoji="1" lang="en-US" altLang="ja-JP" dirty="0"/>
              <a:t>GUI</a:t>
            </a:r>
            <a:r>
              <a:rPr kumimoji="1" lang="ja-JP" altLang="en-US" dirty="0"/>
              <a:t>による直感的な操作がもたらす手軽さが魅力となっています．しかしながら，</a:t>
            </a:r>
            <a:r>
              <a:rPr kumimoji="1" lang="en-US" altLang="ja-JP" dirty="0"/>
              <a:t>API</a:t>
            </a:r>
            <a:r>
              <a:rPr kumimoji="1" lang="ja-JP" altLang="en-US" dirty="0"/>
              <a:t>と比べると高度なプログラムに接続できない，あるいはカスタマイズの自由度が低いといった欠点もあります．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54</a:t>
            </a:fld>
            <a:endParaRPr kumimoji="1" lang="ja-JP" altLang="en-US"/>
          </a:p>
        </p:txBody>
      </p:sp>
    </p:spTree>
    <p:extLst>
      <p:ext uri="{BB962C8B-B14F-4D97-AF65-F5344CB8AC3E}">
        <p14:creationId xmlns:p14="http://schemas.microsoft.com/office/powerpoint/2010/main" val="2091666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57</a:t>
            </a:fld>
            <a:endParaRPr kumimoji="1" lang="ja-JP" altLang="en-US"/>
          </a:p>
        </p:txBody>
      </p:sp>
    </p:spTree>
    <p:extLst>
      <p:ext uri="{BB962C8B-B14F-4D97-AF65-F5344CB8AC3E}">
        <p14:creationId xmlns:p14="http://schemas.microsoft.com/office/powerpoint/2010/main" val="381330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続いて，要素技術に移ります．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5</a:t>
            </a:fld>
            <a:endParaRPr kumimoji="1" lang="ja-JP" altLang="en-US"/>
          </a:p>
        </p:txBody>
      </p:sp>
    </p:spTree>
    <p:extLst>
      <p:ext uri="{BB962C8B-B14F-4D97-AF65-F5344CB8AC3E}">
        <p14:creationId xmlns:p14="http://schemas.microsoft.com/office/powerpoint/2010/main" val="5549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ChatGPT</a:t>
            </a:r>
            <a:r>
              <a:rPr kumimoji="1" lang="ja-JP" altLang="en-US" dirty="0"/>
              <a:t>は，</a:t>
            </a:r>
            <a:r>
              <a:rPr kumimoji="1" lang="en-US" altLang="ja-JP" dirty="0"/>
              <a:t>GPT</a:t>
            </a:r>
            <a:r>
              <a:rPr kumimoji="1" lang="ja-JP" altLang="en-US" dirty="0"/>
              <a:t>を背景として</a:t>
            </a:r>
            <a:r>
              <a:rPr kumimoji="1" lang="en-US" altLang="ja-JP" dirty="0"/>
              <a:t>Open AI</a:t>
            </a:r>
            <a:r>
              <a:rPr kumimoji="1" lang="ja-JP" altLang="en-US" dirty="0"/>
              <a:t>が公開したチャットボットです．本研究では</a:t>
            </a:r>
            <a:r>
              <a:rPr kumimoji="1" lang="en-US" altLang="ja-JP" dirty="0"/>
              <a:t>gpt-4-vision-preview</a:t>
            </a:r>
            <a:r>
              <a:rPr kumimoji="1" lang="ja-JP" altLang="en-US" dirty="0"/>
              <a:t>と</a:t>
            </a:r>
            <a:r>
              <a:rPr kumimoji="1" lang="en-US" altLang="ja-JP" dirty="0"/>
              <a:t>gpt-4-1106-preview</a:t>
            </a:r>
            <a:r>
              <a:rPr kumimoji="1" lang="ja-JP" altLang="en-US" dirty="0"/>
              <a:t>の</a:t>
            </a:r>
            <a:r>
              <a:rPr kumimoji="1" lang="en-US" altLang="ja-JP" dirty="0"/>
              <a:t>2</a:t>
            </a:r>
            <a:r>
              <a:rPr kumimoji="1" lang="ja-JP" altLang="en-US" dirty="0"/>
              <a:t>つのモデルを使用します．</a:t>
            </a:r>
            <a:endParaRPr kumimoji="1" lang="en-US" altLang="ja-JP" dirty="0"/>
          </a:p>
          <a:p>
            <a:endParaRPr kumimoji="1" lang="en-US" altLang="ja-JP" dirty="0"/>
          </a:p>
          <a:p>
            <a:r>
              <a:rPr kumimoji="1" lang="en-US" altLang="ja-JP" dirty="0"/>
              <a:t>ChatGPT</a:t>
            </a:r>
            <a:r>
              <a:rPr kumimoji="1" lang="ja-JP" altLang="en-US" dirty="0"/>
              <a:t>は，</a:t>
            </a:r>
            <a:r>
              <a:rPr kumimoji="1" lang="en-US" altLang="ja-JP" dirty="0"/>
              <a:t>GPT</a:t>
            </a:r>
            <a:r>
              <a:rPr kumimoji="1" lang="ja-JP" altLang="en-US" dirty="0"/>
              <a:t>を背景として</a:t>
            </a:r>
            <a:r>
              <a:rPr kumimoji="1" lang="en-US" altLang="ja-JP" dirty="0"/>
              <a:t>Open AI</a:t>
            </a:r>
            <a:r>
              <a:rPr kumimoji="1" lang="ja-JP" altLang="en-US" dirty="0"/>
              <a:t>が公開したチャットボットです．教師あり学習と</a:t>
            </a:r>
            <a:r>
              <a:rPr kumimoji="1" lang="en-US" altLang="ja-JP" dirty="0"/>
              <a:t>Reinforcement Learning from Human Feedback</a:t>
            </a:r>
            <a:r>
              <a:rPr kumimoji="1" lang="ja-JP" altLang="en-US" dirty="0"/>
              <a:t>と呼ばれる人間のフィードバックを利用した強化学習を併用して学習されており，ある程度人間の感性を反映した質の高いテキストを生成することができます．現在は</a:t>
            </a:r>
            <a:r>
              <a:rPr kumimoji="1" lang="en-US" altLang="ja-JP" dirty="0"/>
              <a:t>GPT-3.5</a:t>
            </a:r>
            <a:r>
              <a:rPr kumimoji="1" lang="ja-JP" altLang="en-US" dirty="0"/>
              <a:t>とより性能が高く，マルチモーダルな入力を可能とする</a:t>
            </a:r>
            <a:r>
              <a:rPr kumimoji="1" lang="en-US" altLang="ja-JP" dirty="0"/>
              <a:t>GPT-4</a:t>
            </a:r>
            <a:r>
              <a:rPr kumimoji="1" lang="ja-JP" altLang="en-US" dirty="0"/>
              <a:t>が公開されています．内部仕様が非公開であるためプロンプトエンジニアリングや決められたファインチューニング手法など，研究手法が限られています．このため，</a:t>
            </a:r>
            <a:r>
              <a:rPr kumimoji="1" lang="en-US" altLang="ja-JP" dirty="0"/>
              <a:t>ChatGPT</a:t>
            </a:r>
            <a:r>
              <a:rPr kumimoji="1" lang="ja-JP" altLang="en-US" dirty="0"/>
              <a:t>は自然言語処理研究の概念を塗り替えた技術ともいえます．なお，本研究では</a:t>
            </a:r>
            <a:r>
              <a:rPr kumimoji="1" lang="en-US" altLang="ja-JP" dirty="0"/>
              <a:t>gpt-4-vision-review</a:t>
            </a:r>
            <a:r>
              <a:rPr kumimoji="1" lang="ja-JP" altLang="en-US" dirty="0"/>
              <a:t>と</a:t>
            </a:r>
            <a:r>
              <a:rPr kumimoji="1" lang="en-US" altLang="ja-JP" dirty="0"/>
              <a:t>gpt-4-1106-preview</a:t>
            </a:r>
            <a:r>
              <a:rPr kumimoji="1" lang="ja-JP" altLang="en-US" dirty="0"/>
              <a:t>の</a:t>
            </a:r>
            <a:r>
              <a:rPr kumimoji="1" lang="en-US" altLang="ja-JP" dirty="0"/>
              <a:t>2</a:t>
            </a:r>
            <a:r>
              <a:rPr kumimoji="1" lang="ja-JP" altLang="en-US" dirty="0"/>
              <a:t>つのモデルを使用します．</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6</a:t>
            </a:fld>
            <a:endParaRPr kumimoji="1" lang="ja-JP" altLang="en-US"/>
          </a:p>
        </p:txBody>
      </p:sp>
    </p:spTree>
    <p:extLst>
      <p:ext uri="{BB962C8B-B14F-4D97-AF65-F5344CB8AC3E}">
        <p14:creationId xmlns:p14="http://schemas.microsoft.com/office/powerpoint/2010/main" val="42040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プルチックの感情の輪はプルチックによって提唱された感情モデルです．プルチックは色相環や濃淡，混色といった色にまつわる概念に着想を得て，人間の感情を </a:t>
            </a:r>
            <a:r>
              <a:rPr kumimoji="1" lang="en-US" altLang="ja-JP" dirty="0"/>
              <a:t>8 </a:t>
            </a:r>
            <a:r>
              <a:rPr kumimoji="1" lang="ja-JP" altLang="en-US" dirty="0"/>
              <a:t>つの基本感情とその濃淡，合成として定義しました．</a:t>
            </a:r>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7</a:t>
            </a:fld>
            <a:endParaRPr kumimoji="1" lang="ja-JP" altLang="en-US"/>
          </a:p>
        </p:txBody>
      </p:sp>
    </p:spTree>
    <p:extLst>
      <p:ext uri="{BB962C8B-B14F-4D97-AF65-F5344CB8AC3E}">
        <p14:creationId xmlns:p14="http://schemas.microsoft.com/office/powerpoint/2010/main" val="139862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これがプルチックの感情の輪です．感情の輪上では，色が濃いほどその程度が高くなります．本研究では，この感情モデルにおける</a:t>
            </a:r>
            <a:r>
              <a:rPr kumimoji="1" lang="en-US" altLang="ja-JP" dirty="0"/>
              <a:t>8</a:t>
            </a:r>
            <a:r>
              <a:rPr kumimoji="1" lang="ja-JP" altLang="en-US" dirty="0"/>
              <a:t>つの基本感情を基に感情ベクトルを定義します．</a:t>
            </a:r>
            <a:endParaRPr kumimoji="1" lang="en-US" altLang="ja-JP" dirty="0"/>
          </a:p>
          <a:p>
            <a:endParaRPr kumimoji="1" lang="en-US" altLang="ja-JP" dirty="0"/>
          </a:p>
          <a:p>
            <a:endParaRPr kumimoji="1" lang="en-US" altLang="ja-JP" dirty="0"/>
          </a:p>
          <a:p>
            <a:r>
              <a:rPr kumimoji="1" lang="ja-JP" altLang="en-US" dirty="0"/>
              <a:t>黄色の</a:t>
            </a:r>
            <a:r>
              <a:rPr kumimoji="1" lang="en-US" altLang="ja-JP" dirty="0"/>
              <a:t>Joy</a:t>
            </a:r>
            <a:r>
              <a:rPr kumimoji="1" lang="ja-JP" altLang="en-US" dirty="0"/>
              <a:t>を例にとって考えると，</a:t>
            </a:r>
            <a:r>
              <a:rPr kumimoji="1" lang="en-US" altLang="ja-JP" dirty="0"/>
              <a:t>serenity</a:t>
            </a:r>
            <a:r>
              <a:rPr kumimoji="1" lang="ja-JP" altLang="en-US" dirty="0"/>
              <a:t>が最もあわい，すなわち弱い感情で，</a:t>
            </a:r>
            <a:r>
              <a:rPr kumimoji="1" lang="en-US" altLang="ja-JP" dirty="0" err="1"/>
              <a:t>joy,ecstasy</a:t>
            </a:r>
            <a:r>
              <a:rPr kumimoji="1" lang="ja-JP" altLang="en-US" dirty="0"/>
              <a:t>の順に強い感情となっていきます．また，</a:t>
            </a:r>
            <a:r>
              <a:rPr kumimoji="1" lang="en-US" altLang="ja-JP" dirty="0"/>
              <a:t>2</a:t>
            </a:r>
            <a:r>
              <a:rPr kumimoji="1" lang="ja-JP" altLang="en-US" dirty="0"/>
              <a:t>つの感情を合成してできる感情をダイアドと呼びます．例えば，黄色の</a:t>
            </a:r>
            <a:r>
              <a:rPr kumimoji="1" lang="en-US" altLang="ja-JP" dirty="0"/>
              <a:t>joy</a:t>
            </a:r>
            <a:r>
              <a:rPr kumimoji="1" lang="ja-JP" altLang="en-US" dirty="0"/>
              <a:t>と緑色の</a:t>
            </a:r>
            <a:r>
              <a:rPr kumimoji="1" lang="en-US" altLang="ja-JP" dirty="0"/>
              <a:t>trust</a:t>
            </a:r>
            <a:r>
              <a:rPr kumimoji="1" lang="ja-JP" altLang="en-US" dirty="0"/>
              <a:t>の間にある</a:t>
            </a:r>
            <a:r>
              <a:rPr kumimoji="1" lang="en-US" altLang="ja-JP" dirty="0"/>
              <a:t>love</a:t>
            </a:r>
            <a:r>
              <a:rPr kumimoji="1" lang="ja-JP" altLang="en-US" dirty="0"/>
              <a:t>がそれです．</a:t>
            </a:r>
            <a:endParaRPr kumimoji="1" lang="en-US" altLang="ja-JP" dirty="0"/>
          </a:p>
        </p:txBody>
      </p:sp>
      <p:sp>
        <p:nvSpPr>
          <p:cNvPr id="4" name="スライド番号プレースホルダー 3"/>
          <p:cNvSpPr>
            <a:spLocks noGrp="1"/>
          </p:cNvSpPr>
          <p:nvPr>
            <p:ph type="sldNum" sz="quarter" idx="5"/>
          </p:nvPr>
        </p:nvSpPr>
        <p:spPr/>
        <p:txBody>
          <a:bodyPr/>
          <a:lstStyle/>
          <a:p>
            <a:fld id="{A8F763A9-553D-426F-AB52-6E8DE2BFCF4B}" type="slidenum">
              <a:rPr kumimoji="1" lang="ja-JP" altLang="en-US" smtClean="0"/>
              <a:t>8</a:t>
            </a:fld>
            <a:endParaRPr kumimoji="1" lang="ja-JP" altLang="en-US"/>
          </a:p>
        </p:txBody>
      </p:sp>
    </p:spTree>
    <p:extLst>
      <p:ext uri="{BB962C8B-B14F-4D97-AF65-F5344CB8AC3E}">
        <p14:creationId xmlns:p14="http://schemas.microsoft.com/office/powerpoint/2010/main" val="2852129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2064" y="1652715"/>
            <a:ext cx="8119872" cy="2387600"/>
          </a:xfrm>
        </p:spPr>
        <p:txBody>
          <a:bodyPr anchor="b">
            <a:normAutofit/>
          </a:bodyPr>
          <a:lstStyle>
            <a:lvl1pPr algn="ctr">
              <a:defRPr sz="44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5605272" y="4892675"/>
            <a:ext cx="3191256" cy="1051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F8824EA-33DC-49FD-87B1-74E1C7CDF73A}" type="datetime1">
              <a:rPr kumimoji="1" lang="ja-JP" altLang="en-US" smtClean="0"/>
              <a:t>2024/5/15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33AD68-02DB-4C41-B1AE-499F59C99E0D}" type="slidenum">
              <a:rPr kumimoji="1" lang="ja-JP" altLang="en-US" smtClean="0"/>
              <a:t>‹#›</a:t>
            </a:fld>
            <a:endParaRPr kumimoji="1" lang="ja-JP" altLang="en-US" dirty="0"/>
          </a:p>
        </p:txBody>
      </p:sp>
    </p:spTree>
    <p:extLst>
      <p:ext uri="{BB962C8B-B14F-4D97-AF65-F5344CB8AC3E}">
        <p14:creationId xmlns:p14="http://schemas.microsoft.com/office/powerpoint/2010/main" val="4048990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357EB4D-8B30-4402-8832-C14E124E09F9}" type="datetime1">
              <a:rPr kumimoji="1" lang="ja-JP" altLang="en-US" smtClean="0"/>
              <a:t>2024/5/15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60640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CF9F5EA-118D-4F63-B0C3-690D4726C017}" type="datetime1">
              <a:rPr kumimoji="1" lang="ja-JP" altLang="en-US" smtClean="0"/>
              <a:t>2024/5/15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230859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628650" y="1901953"/>
            <a:ext cx="7886700" cy="3959352"/>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628650" y="6356349"/>
            <a:ext cx="941832" cy="365125"/>
          </a:xfrm>
        </p:spPr>
        <p:txBody>
          <a:bodyPr/>
          <a:lstStyle/>
          <a:p>
            <a:fld id="{28531A3F-BAD9-4757-AEAE-FAEAC0722BCA}" type="datetime1">
              <a:rPr kumimoji="1" lang="ja-JP" altLang="en-US" smtClean="0"/>
              <a:t>2024/5/15</a:t>
            </a:fld>
            <a:endParaRPr kumimoji="1" lang="ja-JP" altLang="en-US" dirty="0"/>
          </a:p>
        </p:txBody>
      </p:sp>
      <p:sp>
        <p:nvSpPr>
          <p:cNvPr id="5" name="Footer Placeholder 4"/>
          <p:cNvSpPr>
            <a:spLocks noGrp="1"/>
          </p:cNvSpPr>
          <p:nvPr>
            <p:ph type="ftr" sz="quarter" idx="11"/>
          </p:nvPr>
        </p:nvSpPr>
        <p:spPr>
          <a:xfrm>
            <a:off x="1671637" y="6356349"/>
            <a:ext cx="5800725" cy="365125"/>
          </a:xfrm>
        </p:spPr>
        <p:txBody>
          <a:bodyPr/>
          <a:lstStyle>
            <a:lvl1pPr>
              <a:defRPr>
                <a:latin typeface="+mj-ea"/>
                <a:ea typeface="+mj-ea"/>
              </a:defRPr>
            </a:lvl1pPr>
          </a:lstStyle>
          <a:p>
            <a:endParaRPr kumimoji="1" lang="ja-JP" altLang="en-US" dirty="0"/>
          </a:p>
        </p:txBody>
      </p:sp>
      <p:sp>
        <p:nvSpPr>
          <p:cNvPr id="6" name="Slide Number Placeholder 5"/>
          <p:cNvSpPr>
            <a:spLocks noGrp="1"/>
          </p:cNvSpPr>
          <p:nvPr>
            <p:ph type="sldNum" sz="quarter" idx="12"/>
          </p:nvPr>
        </p:nvSpPr>
        <p:spPr>
          <a:xfrm>
            <a:off x="7573518" y="6356351"/>
            <a:ext cx="941832" cy="365125"/>
          </a:xfrm>
        </p:spPr>
        <p:txBody>
          <a:bodyPr/>
          <a:lstStyle/>
          <a:p>
            <a:fld id="{AA33AD68-02DB-4C41-B1AE-499F59C99E0D}" type="slidenum">
              <a:rPr lang="ja-JP" altLang="en-US" smtClean="0"/>
              <a:pPr/>
              <a:t>‹#›</a:t>
            </a:fld>
            <a:endParaRPr lang="ja-JP" altLang="en-US" dirty="0"/>
          </a:p>
        </p:txBody>
      </p:sp>
    </p:spTree>
    <p:extLst>
      <p:ext uri="{BB962C8B-B14F-4D97-AF65-F5344CB8AC3E}">
        <p14:creationId xmlns:p14="http://schemas.microsoft.com/office/powerpoint/2010/main" val="219910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787D22E-2D12-461F-8311-42D57A5DBAF3}" type="datetime1">
              <a:rPr kumimoji="1" lang="ja-JP" altLang="en-US" smtClean="0"/>
              <a:t>2024/5/15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180877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63C0296-06C4-40FF-BF39-512C23A6BC90}" type="datetime1">
              <a:rPr kumimoji="1" lang="ja-JP" altLang="en-US" smtClean="0"/>
              <a:t>2024/5/15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417366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46C78F2-3840-4AAE-9671-5DF817F27A8B}" type="datetime1">
              <a:rPr kumimoji="1" lang="ja-JP" altLang="en-US" smtClean="0"/>
              <a:t>2024/5/15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2262442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C929CA3-BFBA-460A-94B0-EE89C51CC2E8}" type="datetime1">
              <a:rPr kumimoji="1" lang="ja-JP" altLang="en-US" smtClean="0"/>
              <a:t>2024/5/15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337614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05FCC-7E3E-4F66-BFCF-67CA40E131DB}" type="datetime1">
              <a:rPr kumimoji="1" lang="ja-JP" altLang="en-US" smtClean="0"/>
              <a:t>2024/5/15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113002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5823092-D14A-452E-B5C7-8102BB0B5B08}" type="datetime1">
              <a:rPr kumimoji="1" lang="ja-JP" altLang="en-US" smtClean="0"/>
              <a:t>2024/5/15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25070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017E056-7EAF-4207-9683-7247F9A2E11F}" type="datetime1">
              <a:rPr kumimoji="1" lang="ja-JP" altLang="en-US" smtClean="0"/>
              <a:t>2024/5/15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A33AD68-02DB-4C41-B1AE-499F59C99E0D}" type="slidenum">
              <a:rPr kumimoji="1" lang="ja-JP" altLang="en-US" smtClean="0"/>
              <a:t>‹#›</a:t>
            </a:fld>
            <a:endParaRPr kumimoji="1" lang="ja-JP" altLang="en-US"/>
          </a:p>
        </p:txBody>
      </p:sp>
    </p:spTree>
    <p:extLst>
      <p:ext uri="{BB962C8B-B14F-4D97-AF65-F5344CB8AC3E}">
        <p14:creationId xmlns:p14="http://schemas.microsoft.com/office/powerpoint/2010/main" val="229136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1201B-3062-4190-89A0-D1D5F367D9FB}" type="datetime1">
              <a:rPr kumimoji="1" lang="ja-JP" altLang="en-US" smtClean="0"/>
              <a:t>2024/5/15</a:t>
            </a:fld>
            <a:endParaRPr kumimoji="1" lang="ja-JP"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800">
                <a:solidFill>
                  <a:schemeClr val="accent6">
                    <a:lumMod val="75000"/>
                  </a:schemeClr>
                </a:solidFill>
                <a:latin typeface="Fairwater Script" panose="02000507000000020003" pitchFamily="2" charset="0"/>
              </a:defRPr>
            </a:lvl1pPr>
          </a:lstStyle>
          <a:p>
            <a:fld id="{AA33AD68-02DB-4C41-B1AE-499F59C99E0D}" type="slidenum">
              <a:rPr kumimoji="1" lang="ja-JP" altLang="en-US" smtClean="0"/>
              <a:pPr/>
              <a:t>‹#›</a:t>
            </a:fld>
            <a:endParaRPr kumimoji="1" lang="ja-JP" altLang="en-US" dirty="0"/>
          </a:p>
        </p:txBody>
      </p:sp>
    </p:spTree>
    <p:extLst>
      <p:ext uri="{BB962C8B-B14F-4D97-AF65-F5344CB8AC3E}">
        <p14:creationId xmlns:p14="http://schemas.microsoft.com/office/powerpoint/2010/main" val="34661098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719D0-14B8-E375-A49E-71D1AE932293}"/>
              </a:ext>
            </a:extLst>
          </p:cNvPr>
          <p:cNvSpPr>
            <a:spLocks noGrp="1"/>
          </p:cNvSpPr>
          <p:nvPr>
            <p:ph type="ctrTitle"/>
          </p:nvPr>
        </p:nvSpPr>
        <p:spPr>
          <a:xfrm>
            <a:off x="-146756" y="1965325"/>
            <a:ext cx="9437511" cy="1359765"/>
          </a:xfrm>
        </p:spPr>
        <p:txBody>
          <a:bodyPr>
            <a:normAutofit fontScale="90000"/>
          </a:bodyPr>
          <a:lstStyle/>
          <a:p>
            <a:r>
              <a:rPr lang="en-US" altLang="ja-JP" sz="4400" dirty="0">
                <a:latin typeface="+mn-lt"/>
                <a:ea typeface="游ゴシック Medium" panose="020B0500000000000000" pitchFamily="50" charset="-128"/>
              </a:rPr>
              <a:t>LLM </a:t>
            </a:r>
            <a:r>
              <a:rPr lang="ja-JP" altLang="en-US" sz="4400" dirty="0">
                <a:latin typeface="+mn-lt"/>
                <a:ea typeface="游ゴシック Medium" panose="020B0500000000000000" pitchFamily="50" charset="-128"/>
              </a:rPr>
              <a:t>を用いた</a:t>
            </a:r>
            <a:br>
              <a:rPr lang="en-US" altLang="ja-JP" sz="4400" dirty="0">
                <a:latin typeface="+mn-lt"/>
                <a:ea typeface="游ゴシック Medium" panose="020B0500000000000000" pitchFamily="50" charset="-128"/>
              </a:rPr>
            </a:br>
            <a:r>
              <a:rPr lang="ja-JP" altLang="en-US" sz="4400" dirty="0">
                <a:latin typeface="+mn-lt"/>
                <a:ea typeface="游ゴシック Medium" panose="020B0500000000000000" pitchFamily="50" charset="-128"/>
              </a:rPr>
              <a:t>ペルソナ指定型</a:t>
            </a:r>
            <a:r>
              <a:rPr lang="ja-JP" altLang="en-US" dirty="0">
                <a:latin typeface="+mn-lt"/>
                <a:ea typeface="游ゴシック Medium" panose="020B0500000000000000" pitchFamily="50" charset="-128"/>
              </a:rPr>
              <a:t>キャラクターの感情解析</a:t>
            </a:r>
            <a:endParaRPr kumimoji="1" lang="ja-JP" altLang="en-US" dirty="0"/>
          </a:p>
        </p:txBody>
      </p:sp>
      <p:sp>
        <p:nvSpPr>
          <p:cNvPr id="3" name="字幕 2">
            <a:extLst>
              <a:ext uri="{FF2B5EF4-FFF2-40B4-BE49-F238E27FC236}">
                <a16:creationId xmlns:a16="http://schemas.microsoft.com/office/drawing/2014/main" id="{19749E69-B875-1279-A33D-34AA96E0098D}"/>
              </a:ext>
            </a:extLst>
          </p:cNvPr>
          <p:cNvSpPr>
            <a:spLocks noGrp="1"/>
          </p:cNvSpPr>
          <p:nvPr>
            <p:ph type="subTitle" idx="1"/>
          </p:nvPr>
        </p:nvSpPr>
        <p:spPr>
          <a:xfrm>
            <a:off x="5015345" y="4892675"/>
            <a:ext cx="3781183" cy="1051560"/>
          </a:xfrm>
        </p:spPr>
        <p:txBody>
          <a:bodyPr/>
          <a:lstStyle/>
          <a:p>
            <a:pPr algn="r"/>
            <a:r>
              <a:rPr kumimoji="1" lang="ja-JP" altLang="en-US" dirty="0"/>
              <a:t>創発ソフトウェア研究室</a:t>
            </a:r>
            <a:endParaRPr kumimoji="1" lang="en-US" altLang="ja-JP" dirty="0"/>
          </a:p>
          <a:p>
            <a:pPr algn="r"/>
            <a:r>
              <a:rPr lang="en-US" altLang="ja-JP" dirty="0"/>
              <a:t>M1</a:t>
            </a:r>
            <a:r>
              <a:rPr lang="ja-JP" altLang="en-US" dirty="0"/>
              <a:t>　村上一真</a:t>
            </a:r>
            <a:endParaRPr kumimoji="1" lang="ja-JP" altLang="en-US" dirty="0"/>
          </a:p>
        </p:txBody>
      </p:sp>
    </p:spTree>
    <p:extLst>
      <p:ext uri="{BB962C8B-B14F-4D97-AF65-F5344CB8AC3E}">
        <p14:creationId xmlns:p14="http://schemas.microsoft.com/office/powerpoint/2010/main" val="4206256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3541AA-2A43-CD22-1527-C82CC6678637}"/>
              </a:ext>
            </a:extLst>
          </p:cNvPr>
          <p:cNvSpPr>
            <a:spLocks noGrp="1"/>
          </p:cNvSpPr>
          <p:nvPr>
            <p:ph type="title"/>
          </p:nvPr>
        </p:nvSpPr>
        <p:spPr/>
        <p:txBody>
          <a:bodyPr/>
          <a:lstStyle/>
          <a:p>
            <a:r>
              <a:rPr kumimoji="1" lang="ja-JP" altLang="en-US" dirty="0"/>
              <a:t>ペルソナ指定型キャラクター</a:t>
            </a:r>
          </a:p>
        </p:txBody>
      </p:sp>
      <p:sp>
        <p:nvSpPr>
          <p:cNvPr id="3" name="コンテンツ プレースホルダー 2">
            <a:extLst>
              <a:ext uri="{FF2B5EF4-FFF2-40B4-BE49-F238E27FC236}">
                <a16:creationId xmlns:a16="http://schemas.microsoft.com/office/drawing/2014/main" id="{AEA9D66B-4DAD-8C5E-DD99-4342140A5A2F}"/>
              </a:ext>
            </a:extLst>
          </p:cNvPr>
          <p:cNvSpPr>
            <a:spLocks noGrp="1"/>
          </p:cNvSpPr>
          <p:nvPr>
            <p:ph idx="1"/>
          </p:nvPr>
        </p:nvSpPr>
        <p:spPr>
          <a:xfrm>
            <a:off x="628650" y="2201333"/>
            <a:ext cx="7886700" cy="3659972"/>
          </a:xfrm>
        </p:spPr>
        <p:txBody>
          <a:bodyPr/>
          <a:lstStyle/>
          <a:p>
            <a:pPr marL="0" indent="0">
              <a:buNone/>
            </a:pPr>
            <a:r>
              <a:rPr kumimoji="1" lang="en-US" altLang="ja-JP" dirty="0"/>
              <a:t>LLM </a:t>
            </a:r>
            <a:r>
              <a:rPr lang="ja-JP" altLang="en-US" dirty="0"/>
              <a:t>では，</a:t>
            </a:r>
            <a:r>
              <a:rPr kumimoji="1" lang="ja-JP" altLang="en-US" dirty="0"/>
              <a:t>プロンプトによって出力形式を指定</a:t>
            </a:r>
            <a:endParaRPr kumimoji="1" lang="en-US" altLang="ja-JP" dirty="0"/>
          </a:p>
          <a:p>
            <a:pPr marL="0" indent="0">
              <a:buNone/>
            </a:pPr>
            <a:endParaRPr lang="en-US" altLang="ja-JP" dirty="0"/>
          </a:p>
          <a:p>
            <a:pPr marL="0" indent="0">
              <a:buNone/>
            </a:pPr>
            <a:r>
              <a:rPr kumimoji="1" lang="ja-JP" altLang="en-US" dirty="0"/>
              <a:t>プロンプトにペルソナを用いることで得られる，</a:t>
            </a:r>
            <a:br>
              <a:rPr kumimoji="1" lang="en-US" altLang="ja-JP" dirty="0"/>
            </a:br>
            <a:r>
              <a:rPr kumimoji="1" lang="ja-JP" altLang="en-US" dirty="0"/>
              <a:t>口調やユーザとの関係性，選好などの</a:t>
            </a:r>
            <a:br>
              <a:rPr kumimoji="1" lang="en-US" altLang="ja-JP" dirty="0"/>
            </a:br>
            <a:r>
              <a:rPr kumimoji="1" lang="ja-JP" altLang="en-US" dirty="0"/>
              <a:t>キャラクター性が指定された </a:t>
            </a:r>
            <a:r>
              <a:rPr kumimoji="1" lang="en-US" altLang="ja-JP" dirty="0"/>
              <a:t>chatbot </a:t>
            </a:r>
            <a:r>
              <a:rPr kumimoji="1" lang="ja-JP" altLang="en-US" dirty="0"/>
              <a:t>のことを</a:t>
            </a:r>
            <a:r>
              <a:rPr kumimoji="1" lang="ja-JP" altLang="en-US" b="1" dirty="0">
                <a:solidFill>
                  <a:srgbClr val="FF0000"/>
                </a:solidFill>
              </a:rPr>
              <a:t>ペルソナ指定型キャラクター</a:t>
            </a:r>
            <a:r>
              <a:rPr kumimoji="1" lang="ja-JP" altLang="en-US" dirty="0"/>
              <a:t>と定義</a:t>
            </a:r>
            <a:endParaRPr kumimoji="1" lang="ja-JP" altLang="en-US" b="1" dirty="0"/>
          </a:p>
        </p:txBody>
      </p:sp>
      <p:sp>
        <p:nvSpPr>
          <p:cNvPr id="4" name="スライド番号プレースホルダー 3">
            <a:extLst>
              <a:ext uri="{FF2B5EF4-FFF2-40B4-BE49-F238E27FC236}">
                <a16:creationId xmlns:a16="http://schemas.microsoft.com/office/drawing/2014/main" id="{22E76A0A-9975-B147-EFF2-6C0D38EAFE3B}"/>
              </a:ext>
            </a:extLst>
          </p:cNvPr>
          <p:cNvSpPr>
            <a:spLocks noGrp="1"/>
          </p:cNvSpPr>
          <p:nvPr>
            <p:ph type="sldNum" sz="quarter" idx="12"/>
          </p:nvPr>
        </p:nvSpPr>
        <p:spPr/>
        <p:txBody>
          <a:bodyPr/>
          <a:lstStyle/>
          <a:p>
            <a:fld id="{AA33AD68-02DB-4C41-B1AE-499F59C99E0D}" type="slidenum">
              <a:rPr lang="ja-JP" altLang="en-US" smtClean="0"/>
              <a:pPr/>
              <a:t>9</a:t>
            </a:fld>
            <a:endParaRPr lang="ja-JP" altLang="en-US" dirty="0"/>
          </a:p>
        </p:txBody>
      </p:sp>
    </p:spTree>
    <p:extLst>
      <p:ext uri="{BB962C8B-B14F-4D97-AF65-F5344CB8AC3E}">
        <p14:creationId xmlns:p14="http://schemas.microsoft.com/office/powerpoint/2010/main" val="109751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solidFill>
                  <a:schemeClr val="bg1">
                    <a:lumMod val="75000"/>
                  </a:schemeClr>
                </a:solidFill>
              </a:rPr>
              <a:t>はじめに</a:t>
            </a:r>
            <a:endParaRPr kumimoji="1" lang="en-US" altLang="ja-JP" dirty="0">
              <a:solidFill>
                <a:schemeClr val="bg1">
                  <a:lumMod val="75000"/>
                </a:schemeClr>
              </a:solidFill>
            </a:endParaRPr>
          </a:p>
          <a:p>
            <a:r>
              <a:rPr lang="ja-JP" altLang="en-US" dirty="0">
                <a:solidFill>
                  <a:schemeClr val="bg1">
                    <a:lumMod val="75000"/>
                  </a:schemeClr>
                </a:solidFill>
              </a:rPr>
              <a:t>要素技術</a:t>
            </a:r>
            <a:endParaRPr lang="en-US" altLang="ja-JP" dirty="0">
              <a:solidFill>
                <a:schemeClr val="bg1">
                  <a:lumMod val="75000"/>
                </a:schemeClr>
              </a:solidFill>
            </a:endParaRPr>
          </a:p>
          <a:p>
            <a:r>
              <a:rPr kumimoji="1" lang="ja-JP" altLang="en-US" dirty="0"/>
              <a:t>提案手法</a:t>
            </a:r>
            <a:endParaRPr kumimoji="1" lang="en-US" altLang="ja-JP" dirty="0"/>
          </a:p>
          <a:p>
            <a:r>
              <a:rPr lang="ja-JP" altLang="en-US" dirty="0">
                <a:solidFill>
                  <a:schemeClr val="bg1">
                    <a:lumMod val="75000"/>
                  </a:schemeClr>
                </a:solidFill>
              </a:rPr>
              <a:t>実験</a:t>
            </a:r>
            <a:endParaRPr lang="en-US" altLang="ja-JP" dirty="0">
              <a:solidFill>
                <a:schemeClr val="bg1">
                  <a:lumMod val="75000"/>
                </a:schemeClr>
              </a:solidFill>
            </a:endParaRPr>
          </a:p>
          <a:p>
            <a:r>
              <a:rPr kumimoji="1" lang="ja-JP" altLang="en-US" dirty="0">
                <a:solidFill>
                  <a:schemeClr val="bg1">
                    <a:lumMod val="75000"/>
                  </a:schemeClr>
                </a:solidFill>
              </a:rPr>
              <a:t>実験結果</a:t>
            </a:r>
            <a:endParaRPr kumimoji="1" lang="en-US" altLang="ja-JP" dirty="0">
              <a:solidFill>
                <a:schemeClr val="bg1">
                  <a:lumMod val="75000"/>
                </a:schemeClr>
              </a:solidFill>
            </a:endParaRPr>
          </a:p>
          <a:p>
            <a:r>
              <a:rPr lang="ja-JP" altLang="en-US" dirty="0">
                <a:solidFill>
                  <a:schemeClr val="bg1">
                    <a:lumMod val="75000"/>
                  </a:schemeClr>
                </a:solidFill>
              </a:rPr>
              <a:t>まとめと考察</a:t>
            </a:r>
            <a:endParaRPr kumimoji="1" lang="ja-JP" altLang="en-US"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10</a:t>
            </a:fld>
            <a:endParaRPr lang="ja-JP" altLang="en-US" dirty="0"/>
          </a:p>
        </p:txBody>
      </p:sp>
      <p:pic>
        <p:nvPicPr>
          <p:cNvPr id="5" name="図 4" descr="傘, 帽子 が含まれている画像&#10;&#10;自動的に生成された説明">
            <a:extLst>
              <a:ext uri="{FF2B5EF4-FFF2-40B4-BE49-F238E27FC236}">
                <a16:creationId xmlns:a16="http://schemas.microsoft.com/office/drawing/2014/main" id="{4836EF45-5DE4-9A86-58B0-A08BE61BD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86" y="2450904"/>
            <a:ext cx="1153639" cy="1153639"/>
          </a:xfrm>
          <a:prstGeom prst="rect">
            <a:avLst/>
          </a:prstGeom>
        </p:spPr>
      </p:pic>
    </p:spTree>
    <p:extLst>
      <p:ext uri="{BB962C8B-B14F-4D97-AF65-F5344CB8AC3E}">
        <p14:creationId xmlns:p14="http://schemas.microsoft.com/office/powerpoint/2010/main" val="362889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0AF972-F7D4-0F0D-AE73-C4BF84225490}"/>
              </a:ext>
            </a:extLst>
          </p:cNvPr>
          <p:cNvSpPr>
            <a:spLocks noGrp="1"/>
          </p:cNvSpPr>
          <p:nvPr>
            <p:ph type="title"/>
          </p:nvPr>
        </p:nvSpPr>
        <p:spPr/>
        <p:txBody>
          <a:bodyPr/>
          <a:lstStyle/>
          <a:p>
            <a:r>
              <a:rPr kumimoji="1" lang="ja-JP" altLang="en-US" dirty="0"/>
              <a:t>感情モデルの</a:t>
            </a:r>
            <a:r>
              <a:rPr lang="ja-JP" altLang="en-US" dirty="0"/>
              <a:t>構築</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2223115-2526-6E91-FCB5-6E9E8669CF05}"/>
                  </a:ext>
                </a:extLst>
              </p:cNvPr>
              <p:cNvSpPr>
                <a:spLocks noGrp="1"/>
              </p:cNvSpPr>
              <p:nvPr>
                <p:ph idx="1"/>
              </p:nvPr>
            </p:nvSpPr>
            <p:spPr>
              <a:xfrm>
                <a:off x="628650" y="1690689"/>
                <a:ext cx="7886700" cy="4210089"/>
              </a:xfrm>
            </p:spPr>
            <p:txBody>
              <a:bodyPr>
                <a:normAutofit fontScale="92500" lnSpcReduction="10000"/>
              </a:bodyPr>
              <a:lstStyle/>
              <a:p>
                <a:pPr marL="0" indent="0">
                  <a:buNone/>
                </a:pPr>
                <a:r>
                  <a:rPr kumimoji="1" lang="ja-JP" altLang="en-US" dirty="0"/>
                  <a:t>マルコフ性を仮定</a:t>
                </a:r>
                <a:endParaRPr kumimoji="1" lang="en-US" altLang="ja-JP" dirty="0"/>
              </a:p>
              <a:p>
                <a:pPr marL="0" indent="0">
                  <a:buNone/>
                </a:pPr>
                <a:r>
                  <a:rPr lang="ja-JP" altLang="en-US" dirty="0"/>
                  <a:t>感情</a:t>
                </a:r>
                <a:r>
                  <a:rPr lang="ja-JP" altLang="en-US" dirty="0">
                    <a:latin typeface="Times New Roman" panose="02020603050405020304" pitchFamily="18" charset="0"/>
                    <a:cs typeface="Times New Roman" panose="02020603050405020304" pitchFamily="18" charset="0"/>
                  </a:rPr>
                  <a:t>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a:t>
                </a:r>
                <a:r>
                  <a:rPr lang="ja-JP" altLang="en-US" dirty="0">
                    <a:latin typeface="Times New Roman" panose="02020603050405020304" pitchFamily="18" charset="0"/>
                    <a:cs typeface="Times New Roman" panose="02020603050405020304" pitchFamily="18" charset="0"/>
                  </a:rPr>
                  <a:t> は</a:t>
                </a:r>
                <a:r>
                  <a:rPr lang="ja-JP" altLang="en-US" dirty="0"/>
                  <a:t>直前の感情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r>
                  <a:rPr lang="ja-JP" altLang="en-US" dirty="0">
                    <a:latin typeface="Times New Roman" panose="02020603050405020304" pitchFamily="18" charset="0"/>
                    <a:cs typeface="Times New Roman" panose="02020603050405020304" pitchFamily="18" charset="0"/>
                  </a:rPr>
                  <a:t> </a:t>
                </a:r>
                <a:r>
                  <a:rPr lang="ja-JP" altLang="en-US" dirty="0"/>
                  <a:t>とその瞬間の感覚信号がもたらす即時感情 </a:t>
                </a: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en-US" altLang="ja-JP" i="1" baseline="30000" dirty="0">
                    <a:latin typeface="Times New Roman" panose="02020603050405020304" pitchFamily="18" charset="0"/>
                    <a:cs typeface="Times New Roman" panose="02020603050405020304" pitchFamily="18" charset="0"/>
                  </a:rPr>
                  <a:t> </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a:t>
                </a:r>
                <a:r>
                  <a:rPr lang="en-US" altLang="ja-JP" dirty="0">
                    <a:latin typeface="Times New Roman" panose="02020603050405020304" pitchFamily="18" charset="0"/>
                    <a:cs typeface="Times New Roman" panose="02020603050405020304" pitchFamily="18" charset="0"/>
                  </a:rPr>
                  <a:t> </a:t>
                </a:r>
                <a:r>
                  <a:rPr lang="ja-JP" altLang="en-US" dirty="0"/>
                  <a:t>によって定められる</a:t>
                </a:r>
                <a:endParaRPr lang="en-US" altLang="ja-JP" dirty="0"/>
              </a:p>
              <a:p>
                <a:pPr marL="0" indent="0">
                  <a:buNone/>
                </a:pPr>
                <a:endParaRPr kumimoji="1" lang="en-US" altLang="ja-JP" dirty="0"/>
              </a:p>
              <a:p>
                <a:pPr marL="0" indent="0">
                  <a:buNone/>
                </a:pPr>
                <a14:m>
                  <m:oMathPara xmlns:m="http://schemas.openxmlformats.org/officeDocument/2006/math">
                    <m:oMathParaPr>
                      <m:jc m:val="centerGroup"/>
                    </m:oMathParaPr>
                    <m:oMath xmlns:m="http://schemas.openxmlformats.org/officeDocument/2006/math">
                      <m:eqArr>
                        <m:eqArrPr>
                          <m:ctrlPr>
                            <a:rPr kumimoji="1" lang="en-US" altLang="ja-JP" b="0" i="1" smtClean="0">
                              <a:latin typeface="Cambria Math" panose="02040503050406030204" pitchFamily="18" charset="0"/>
                            </a:rPr>
                          </m:ctrlPr>
                        </m:eqArrPr>
                        <m:e>
                          <m:sSup>
                            <m:sSupPr>
                              <m:ctrlPr>
                                <a:rPr kumimoji="1" lang="en-US" altLang="ja-JP" b="0" i="1" smtClean="0">
                                  <a:latin typeface="Cambria Math" panose="02040503050406030204" pitchFamily="18" charset="0"/>
                                </a:rPr>
                              </m:ctrlPr>
                            </m:sSupPr>
                            <m:e>
                              <m:r>
                                <a:rPr kumimoji="1" lang="en-US" altLang="ja-JP" b="1" i="1" smtClean="0">
                                  <a:latin typeface="Cambria Math" panose="02040503050406030204" pitchFamily="18" charset="0"/>
                                </a:rPr>
                                <m:t>𝑬</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𝑬</m:t>
                              </m:r>
                            </m:e>
                            <m: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e>
                              </m:d>
                            </m:sup>
                          </m:sSup>
                          <m:r>
                            <a:rPr kumimoji="1" lang="en-US" altLang="ja-JP" b="0" i="1" smtClean="0">
                              <a:latin typeface="Cambria Math" panose="02040503050406030204" pitchFamily="18" charset="0"/>
                            </a:rPr>
                            <m:t>, </m:t>
                          </m:r>
                          <m:sSubSup>
                            <m:sSubSupPr>
                              <m:ctrlPr>
                                <a:rPr kumimoji="1" lang="en-US" altLang="ja-JP" b="0" i="1" smtClean="0">
                                  <a:latin typeface="Cambria Math" panose="02040503050406030204" pitchFamily="18" charset="0"/>
                                </a:rPr>
                              </m:ctrlPr>
                            </m:sSubSupPr>
                            <m:e>
                              <m:r>
                                <a:rPr kumimoji="1" lang="en-US" altLang="ja-JP" b="1" i="1" smtClean="0">
                                  <a:latin typeface="Cambria Math" panose="02040503050406030204" pitchFamily="18" charset="0"/>
                                </a:rPr>
                                <m:t>𝒆</m:t>
                              </m:r>
                            </m:e>
                            <m:sub>
                              <m:r>
                                <a:rPr kumimoji="1" lang="en-US" altLang="ja-JP" b="0" i="1" smtClean="0">
                                  <a:latin typeface="Cambria Math" panose="02040503050406030204" pitchFamily="18" charset="0"/>
                                </a:rPr>
                                <m:t>𝑠</m:t>
                              </m:r>
                            </m:sub>
                            <m: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𝑛</m:t>
                                  </m:r>
                                </m:e>
                              </m:d>
                            </m:sup>
                          </m:sSubSup>
                          <m:r>
                            <a:rPr kumimoji="1" lang="en-US" altLang="ja-JP" b="0" i="1" smtClean="0">
                              <a:latin typeface="Cambria Math" panose="02040503050406030204" pitchFamily="18" charset="0"/>
                            </a:rPr>
                            <m:t>)#</m:t>
                          </m:r>
                        </m:e>
                      </m:eqArr>
                    </m:oMath>
                  </m:oMathPara>
                </a14:m>
                <a:endParaRPr lang="en-US" altLang="ja-JP" b="1" dirty="0">
                  <a:latin typeface="Times New Roman" panose="02020603050405020304" pitchFamily="18" charset="0"/>
                  <a:cs typeface="Times New Roman" panose="02020603050405020304" pitchFamily="18" charset="0"/>
                </a:endParaRPr>
              </a:p>
              <a:p>
                <a:pPr marL="0" indent="0">
                  <a:buNone/>
                </a:pPr>
                <a:endParaRPr lang="en-US" altLang="ja-JP" b="1" dirty="0">
                  <a:latin typeface="Times New Roman" panose="02020603050405020304" pitchFamily="18" charset="0"/>
                  <a:cs typeface="Times New Roman" panose="02020603050405020304" pitchFamily="18" charset="0"/>
                </a:endParaRPr>
              </a:p>
              <a:p>
                <a:pPr marL="0" indent="0">
                  <a:buNone/>
                </a:pPr>
                <a:r>
                  <a:rPr lang="ja-JP" altLang="en-US" dirty="0">
                    <a:latin typeface="Times New Roman" panose="02020603050405020304" pitchFamily="18" charset="0"/>
                    <a:cs typeface="Times New Roman" panose="02020603050405020304" pitchFamily="18" charset="0"/>
                  </a:rPr>
                  <a:t>関数 </a:t>
                </a:r>
                <a:r>
                  <a:rPr lang="en-US" altLang="ja-JP" i="1" dirty="0">
                    <a:latin typeface="Times New Roman" panose="02020603050405020304" pitchFamily="18" charset="0"/>
                    <a:cs typeface="Times New Roman" panose="02020603050405020304" pitchFamily="18" charset="0"/>
                  </a:rPr>
                  <a:t>f</a:t>
                </a:r>
                <a:r>
                  <a:rPr lang="en-US" altLang="ja-JP" dirty="0">
                    <a:latin typeface="Times New Roman" panose="02020603050405020304" pitchFamily="18" charset="0"/>
                    <a:cs typeface="Times New Roman" panose="02020603050405020304" pitchFamily="18" charset="0"/>
                  </a:rPr>
                  <a:t> </a:t>
                </a:r>
                <a:r>
                  <a:rPr lang="ja-JP" altLang="en-US" dirty="0">
                    <a:latin typeface="Times New Roman" panose="02020603050405020304" pitchFamily="18" charset="0"/>
                    <a:cs typeface="Times New Roman" panose="02020603050405020304" pitchFamily="18" charset="0"/>
                  </a:rPr>
                  <a:t>に平均を選んで</a:t>
                </a:r>
                <a:endParaRPr lang="en-US" altLang="ja-JP" dirty="0">
                  <a:latin typeface="Times New Roman" panose="02020603050405020304" pitchFamily="18" charset="0"/>
                  <a:cs typeface="Times New Roman" panose="02020603050405020304" pitchFamily="18" charset="0"/>
                </a:endParaRPr>
              </a:p>
              <a:p>
                <a:pPr marL="0" indent="0">
                  <a:buNone/>
                </a:pPr>
                <a:endParaRPr lang="en-US" altLang="ja-JP"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ja-JP" i="1">
                              <a:latin typeface="Cambria Math" panose="02040503050406030204" pitchFamily="18" charset="0"/>
                            </a:rPr>
                          </m:ctrlPr>
                        </m:sSupPr>
                        <m:e>
                          <m:r>
                            <a:rPr lang="en-US" altLang="ja-JP" b="1" i="1">
                              <a:latin typeface="Cambria Math" panose="02040503050406030204" pitchFamily="18" charset="0"/>
                            </a:rPr>
                            <m:t>𝑬</m:t>
                          </m:r>
                        </m:e>
                        <m:sup>
                          <m:r>
                            <a:rPr lang="en-US" altLang="ja-JP" i="1">
                              <a:latin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m:t>
                          </m:r>
                        </m:sup>
                      </m:sSup>
                      <m:r>
                        <a:rPr lang="en-US" altLang="ja-JP" i="1">
                          <a:latin typeface="Cambria Math" panose="02040503050406030204" pitchFamily="18" charset="0"/>
                        </a:rPr>
                        <m:t>= </m:t>
                      </m:r>
                      <m:f>
                        <m:fPr>
                          <m:ctrlPr>
                            <a:rPr kumimoji="1" lang="en-US" altLang="ja-JP" b="0" i="1" smtClean="0">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b="1" i="1">
                                  <a:latin typeface="Cambria Math" panose="02040503050406030204" pitchFamily="18" charset="0"/>
                                </a:rPr>
                                <m:t>𝑬</m:t>
                              </m:r>
                            </m:e>
                            <m:sup>
                              <m:d>
                                <m:dPr>
                                  <m:ctrlPr>
                                    <a:rPr lang="en-US" altLang="ja-JP" i="1">
                                      <a:latin typeface="Cambria Math" panose="02040503050406030204" pitchFamily="18" charset="0"/>
                                    </a:rPr>
                                  </m:ctrlPr>
                                </m:dPr>
                                <m:e>
                                  <m:r>
                                    <a:rPr lang="en-US" altLang="ja-JP" i="1">
                                      <a:latin typeface="Cambria Math" panose="02040503050406030204" pitchFamily="18" charset="0"/>
                                    </a:rPr>
                                    <m:t>𝑛</m:t>
                                  </m:r>
                                  <m:r>
                                    <a:rPr lang="en-US" altLang="ja-JP" i="1">
                                      <a:latin typeface="Cambria Math" panose="02040503050406030204" pitchFamily="18" charset="0"/>
                                    </a:rPr>
                                    <m:t>−1</m:t>
                                  </m:r>
                                </m:e>
                              </m:d>
                            </m:sup>
                          </m:s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𝒆</m:t>
                              </m:r>
                            </m:e>
                            <m:sub>
                              <m:r>
                                <a:rPr lang="en-US" altLang="ja-JP" i="1">
                                  <a:latin typeface="Cambria Math" panose="02040503050406030204" pitchFamily="18" charset="0"/>
                                </a:rPr>
                                <m:t>𝑠</m:t>
                              </m:r>
                            </m:sub>
                            <m:sup>
                              <m:d>
                                <m:dPr>
                                  <m:ctrlPr>
                                    <a:rPr lang="en-US" altLang="ja-JP" i="1">
                                      <a:latin typeface="Cambria Math" panose="02040503050406030204" pitchFamily="18" charset="0"/>
                                    </a:rPr>
                                  </m:ctrlPr>
                                </m:dPr>
                                <m:e>
                                  <m:r>
                                    <a:rPr lang="en-US" altLang="ja-JP" i="1">
                                      <a:latin typeface="Cambria Math" panose="02040503050406030204" pitchFamily="18" charset="0"/>
                                    </a:rPr>
                                    <m:t>𝑛</m:t>
                                  </m:r>
                                </m:e>
                              </m:d>
                            </m:sup>
                          </m:sSubSup>
                        </m:num>
                        <m:den>
                          <m:r>
                            <a:rPr kumimoji="1" lang="en-US" altLang="ja-JP" b="0" i="1" smtClean="0">
                              <a:latin typeface="Cambria Math" panose="02040503050406030204" pitchFamily="18" charset="0"/>
                            </a:rPr>
                            <m:t>2</m:t>
                          </m:r>
                        </m:den>
                      </m:f>
                    </m:oMath>
                  </m:oMathPara>
                </a14:m>
                <a:endParaRPr kumimoji="1" lang="en-US" altLang="ja-JP" b="0" dirty="0">
                  <a:latin typeface="Times New Roman" panose="02020603050405020304" pitchFamily="18" charset="0"/>
                </a:endParaRPr>
              </a:p>
              <a:p>
                <a:pPr marL="0" indent="0">
                  <a:buNone/>
                </a:pPr>
                <a:endParaRPr lang="en-US" altLang="ja-JP" b="1" dirty="0">
                  <a:latin typeface="Times New Roman" panose="02020603050405020304" pitchFamily="18" charset="0"/>
                  <a:cs typeface="Times New Roman" panose="02020603050405020304" pitchFamily="18" charset="0"/>
                </a:endParaRPr>
              </a:p>
              <a:p>
                <a:pPr marL="0" indent="0">
                  <a:buNone/>
                </a:pPr>
                <a:endParaRPr kumimoji="1" lang="ja-JP" altLang="en-US" dirty="0">
                  <a:latin typeface="Times New Roman" panose="02020603050405020304" pitchFamily="18" charset="0"/>
                  <a:cs typeface="Times New Roman" panose="02020603050405020304" pitchFamily="18" charset="0"/>
                </a:endParaRPr>
              </a:p>
            </p:txBody>
          </p:sp>
        </mc:Choice>
        <mc:Fallback xmlns="">
          <p:sp>
            <p:nvSpPr>
              <p:cNvPr id="3" name="コンテンツ プレースホルダー 2">
                <a:extLst>
                  <a:ext uri="{FF2B5EF4-FFF2-40B4-BE49-F238E27FC236}">
                    <a16:creationId xmlns:a16="http://schemas.microsoft.com/office/drawing/2014/main" id="{92223115-2526-6E91-FCB5-6E9E8669CF05}"/>
                  </a:ext>
                </a:extLst>
              </p:cNvPr>
              <p:cNvSpPr>
                <a:spLocks noGrp="1" noRot="1" noChangeAspect="1" noMove="1" noResize="1" noEditPoints="1" noAdjustHandles="1" noChangeArrowheads="1" noChangeShapeType="1" noTextEdit="1"/>
              </p:cNvSpPr>
              <p:nvPr>
                <p:ph idx="1"/>
              </p:nvPr>
            </p:nvSpPr>
            <p:spPr>
              <a:xfrm>
                <a:off x="628650" y="1690689"/>
                <a:ext cx="7886700" cy="4210089"/>
              </a:xfrm>
              <a:blipFill>
                <a:blip r:embed="rId3"/>
                <a:stretch>
                  <a:fillRect l="-1391" t="-2894"/>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F2AE24EB-6639-AEFA-BEB4-75A9D63460BE}"/>
              </a:ext>
            </a:extLst>
          </p:cNvPr>
          <p:cNvSpPr>
            <a:spLocks noGrp="1"/>
          </p:cNvSpPr>
          <p:nvPr>
            <p:ph type="sldNum" sz="quarter" idx="12"/>
          </p:nvPr>
        </p:nvSpPr>
        <p:spPr/>
        <p:txBody>
          <a:bodyPr/>
          <a:lstStyle/>
          <a:p>
            <a:fld id="{AA33AD68-02DB-4C41-B1AE-499F59C99E0D}" type="slidenum">
              <a:rPr lang="ja-JP" altLang="en-US" smtClean="0"/>
              <a:pPr/>
              <a:t>11</a:t>
            </a:fld>
            <a:endParaRPr lang="ja-JP" altLang="en-US" dirty="0"/>
          </a:p>
        </p:txBody>
      </p:sp>
    </p:spTree>
    <p:extLst>
      <p:ext uri="{BB962C8B-B14F-4D97-AF65-F5344CB8AC3E}">
        <p14:creationId xmlns:p14="http://schemas.microsoft.com/office/powerpoint/2010/main" val="131882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BE4B4-8414-E003-BACF-19468A6FD439}"/>
              </a:ext>
            </a:extLst>
          </p:cNvPr>
          <p:cNvSpPr>
            <a:spLocks noGrp="1"/>
          </p:cNvSpPr>
          <p:nvPr>
            <p:ph type="title"/>
          </p:nvPr>
        </p:nvSpPr>
        <p:spPr/>
        <p:txBody>
          <a:bodyPr/>
          <a:lstStyle/>
          <a:p>
            <a:r>
              <a:rPr lang="ja-JP" altLang="en-US" dirty="0"/>
              <a:t>意志決定</a:t>
            </a:r>
            <a:r>
              <a:rPr kumimoji="1" lang="ja-JP" altLang="en-US" dirty="0"/>
              <a:t>モデルの構築</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A0323F1-0981-7887-891B-847EA905A58B}"/>
                  </a:ext>
                </a:extLst>
              </p:cNvPr>
              <p:cNvSpPr>
                <a:spLocks noGrp="1"/>
              </p:cNvSpPr>
              <p:nvPr>
                <p:ph idx="1"/>
              </p:nvPr>
            </p:nvSpPr>
            <p:spPr>
              <a:xfrm>
                <a:off x="628650" y="1812609"/>
                <a:ext cx="7886700" cy="4170616"/>
              </a:xfrm>
            </p:spPr>
            <p:txBody>
              <a:bodyPr>
                <a:normAutofit/>
              </a:bodyPr>
              <a:lstStyle/>
              <a:p>
                <a:pPr marL="0" indent="0">
                  <a:buNone/>
                </a:pPr>
                <a:r>
                  <a:rPr lang="ja-JP" altLang="en-US" dirty="0"/>
                  <a:t>キャラクターはどのような行動にも移行できる</a:t>
                </a:r>
                <a:endParaRPr lang="en-US" altLang="ja-JP" dirty="0"/>
              </a:p>
              <a:p>
                <a:pPr marL="0" indent="0">
                  <a:buNone/>
                </a:pPr>
                <a:r>
                  <a:rPr lang="ja-JP" altLang="en-US" dirty="0"/>
                  <a:t>行動 </a:t>
                </a:r>
                <a:r>
                  <a:rPr lang="en-US" altLang="ja-JP" b="1" i="1" dirty="0">
                    <a:latin typeface="Times New Roman" panose="02020603050405020304" pitchFamily="18" charset="0"/>
                    <a:cs typeface="Times New Roman" panose="02020603050405020304" pitchFamily="18" charset="0"/>
                  </a:rPr>
                  <a:t>A</a:t>
                </a:r>
                <a:r>
                  <a:rPr lang="ja-JP" altLang="en-US" dirty="0"/>
                  <a:t> は </a:t>
                </a:r>
                <a:r>
                  <a:rPr lang="en-US" altLang="ja-JP" b="1" i="1" dirty="0">
                    <a:latin typeface="Times New Roman" panose="02020603050405020304" pitchFamily="18" charset="0"/>
                    <a:cs typeface="Times New Roman" panose="02020603050405020304" pitchFamily="18" charset="0"/>
                  </a:rPr>
                  <a:t>E</a:t>
                </a:r>
                <a:r>
                  <a:rPr lang="ja-JP" altLang="en-US" dirty="0">
                    <a:latin typeface="Times New Roman" panose="02020603050405020304" pitchFamily="18" charset="0"/>
                    <a:cs typeface="Times New Roman" panose="02020603050405020304" pitchFamily="18" charset="0"/>
                  </a:rPr>
                  <a:t> </a:t>
                </a:r>
                <a:r>
                  <a:rPr lang="ja-JP" altLang="en-US" dirty="0"/>
                  <a:t>によって一意に決定されると</a:t>
                </a:r>
                <a:br>
                  <a:rPr lang="en-US" altLang="ja-JP" dirty="0"/>
                </a:br>
                <a:r>
                  <a:rPr lang="ja-JP" altLang="en-US" dirty="0"/>
                  <a:t>仮定すると，意志決定写像 </a:t>
                </a:r>
                <a:r>
                  <a:rPr lang="en-US" altLang="ja-JP" i="1" dirty="0">
                    <a:latin typeface="Symbol" panose="05050102010706020507" pitchFamily="18" charset="2"/>
                  </a:rPr>
                  <a:t>f</a:t>
                </a:r>
                <a:r>
                  <a:rPr lang="ja-JP" altLang="en-US" dirty="0"/>
                  <a:t> は以下のように</a:t>
                </a:r>
                <a:br>
                  <a:rPr lang="en-US" altLang="ja-JP" dirty="0"/>
                </a:br>
                <a:r>
                  <a:rPr lang="ja-JP" altLang="en-US" dirty="0"/>
                  <a:t>定義される</a:t>
                </a:r>
                <a:endParaRPr lang="en-US" altLang="ja-JP" dirty="0"/>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 </m:t>
                          </m:r>
                          <m:r>
                            <a:rPr lang="en-US" altLang="ja-JP" b="0" i="1" smtClean="0">
                              <a:latin typeface="Cambria Math" panose="02040503050406030204" pitchFamily="18" charset="0"/>
                            </a:rPr>
                            <m:t>𝜙</m:t>
                          </m:r>
                          <m:r>
                            <a:rPr lang="en-US" altLang="ja-JP" b="1" i="1" smtClean="0">
                              <a:latin typeface="Cambria Math" panose="02040503050406030204" pitchFamily="18" charset="0"/>
                            </a:rPr>
                            <m:t>:</m:t>
                          </m:r>
                          <m:r>
                            <a:rPr lang="en-US" altLang="ja-JP" b="1" i="1" smtClean="0">
                              <a:latin typeface="Cambria Math" panose="02040503050406030204" pitchFamily="18" charset="0"/>
                            </a:rPr>
                            <m:t>𝑬</m:t>
                          </m:r>
                          <m:r>
                            <a:rPr lang="en-US" altLang="ja-JP" b="0" i="1" smtClean="0">
                              <a:latin typeface="Cambria Math" panose="02040503050406030204" pitchFamily="18" charset="0"/>
                            </a:rPr>
                            <m:t>→</m:t>
                          </m:r>
                          <m:r>
                            <a:rPr lang="en-US" altLang="ja-JP" b="1" i="1" smtClean="0">
                              <a:latin typeface="Cambria Math" panose="02040503050406030204" pitchFamily="18" charset="0"/>
                            </a:rPr>
                            <m:t>𝑨</m:t>
                          </m:r>
                          <m:r>
                            <a:rPr lang="en-US" altLang="ja-JP" b="0" i="1" smtClean="0">
                              <a:latin typeface="Cambria Math" panose="02040503050406030204" pitchFamily="18" charset="0"/>
                            </a:rPr>
                            <m:t> </m:t>
                          </m:r>
                        </m:e>
                      </m:eqArr>
                    </m:oMath>
                  </m:oMathPara>
                </a14:m>
                <a:endParaRPr lang="en-US" altLang="ja-JP" b="1" dirty="0"/>
              </a:p>
              <a:p>
                <a:pPr marL="0" indent="0">
                  <a:buNone/>
                </a:pPr>
                <a:endParaRPr lang="en-US" altLang="ja-JP" dirty="0"/>
              </a:p>
              <a:p>
                <a:pPr marL="0" indent="0">
                  <a:buNone/>
                </a:pPr>
                <a:r>
                  <a:rPr lang="ja-JP" altLang="en-US" dirty="0"/>
                  <a:t>今回は </a:t>
                </a:r>
                <a:r>
                  <a:rPr lang="en-US" altLang="ja-JP" i="1" dirty="0">
                    <a:latin typeface="Symbol" panose="05050102010706020507" pitchFamily="18" charset="2"/>
                  </a:rPr>
                  <a:t>f</a:t>
                </a:r>
                <a:r>
                  <a:rPr lang="ja-JP" altLang="en-US" dirty="0"/>
                  <a:t> の推定に</a:t>
                </a:r>
                <a:r>
                  <a:rPr lang="en-US" altLang="ja-JP" dirty="0"/>
                  <a:t> MLP </a:t>
                </a:r>
                <a:r>
                  <a:rPr lang="ja-JP" altLang="en-US" dirty="0"/>
                  <a:t>を用いる</a:t>
                </a:r>
                <a:endParaRPr lang="en-US" altLang="ja-JP" dirty="0"/>
              </a:p>
              <a:p>
                <a:pPr marL="0" indent="0">
                  <a:buNone/>
                </a:pPr>
                <a:endParaRPr lang="en-US" altLang="ja-JP" dirty="0"/>
              </a:p>
            </p:txBody>
          </p:sp>
        </mc:Choice>
        <mc:Fallback xmlns="">
          <p:sp>
            <p:nvSpPr>
              <p:cNvPr id="3" name="コンテンツ プレースホルダー 2">
                <a:extLst>
                  <a:ext uri="{FF2B5EF4-FFF2-40B4-BE49-F238E27FC236}">
                    <a16:creationId xmlns:a16="http://schemas.microsoft.com/office/drawing/2014/main" id="{CA0323F1-0981-7887-891B-847EA905A58B}"/>
                  </a:ext>
                </a:extLst>
              </p:cNvPr>
              <p:cNvSpPr>
                <a:spLocks noGrp="1" noRot="1" noChangeAspect="1" noMove="1" noResize="1" noEditPoints="1" noAdjustHandles="1" noChangeArrowheads="1" noChangeShapeType="1" noTextEdit="1"/>
              </p:cNvSpPr>
              <p:nvPr>
                <p:ph idx="1"/>
              </p:nvPr>
            </p:nvSpPr>
            <p:spPr>
              <a:xfrm>
                <a:off x="628650" y="1812609"/>
                <a:ext cx="7886700" cy="4170616"/>
              </a:xfrm>
              <a:blipFill>
                <a:blip r:embed="rId3"/>
                <a:stretch>
                  <a:fillRect l="-1546" t="-233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8C2FE64-13AD-2998-430E-62123DAEA65D}"/>
              </a:ext>
            </a:extLst>
          </p:cNvPr>
          <p:cNvSpPr>
            <a:spLocks noGrp="1"/>
          </p:cNvSpPr>
          <p:nvPr>
            <p:ph type="sldNum" sz="quarter" idx="12"/>
          </p:nvPr>
        </p:nvSpPr>
        <p:spPr/>
        <p:txBody>
          <a:bodyPr/>
          <a:lstStyle/>
          <a:p>
            <a:fld id="{AA33AD68-02DB-4C41-B1AE-499F59C99E0D}" type="slidenum">
              <a:rPr lang="ja-JP" altLang="en-US" smtClean="0"/>
              <a:pPr/>
              <a:t>12</a:t>
            </a:fld>
            <a:endParaRPr lang="ja-JP" altLang="en-US" dirty="0"/>
          </a:p>
        </p:txBody>
      </p:sp>
    </p:spTree>
    <p:extLst>
      <p:ext uri="{BB962C8B-B14F-4D97-AF65-F5344CB8AC3E}">
        <p14:creationId xmlns:p14="http://schemas.microsoft.com/office/powerpoint/2010/main" val="365870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BCD11-ECBA-D50A-8EF2-1D255A1AA16E}"/>
              </a:ext>
            </a:extLst>
          </p:cNvPr>
          <p:cNvSpPr>
            <a:spLocks noGrp="1"/>
          </p:cNvSpPr>
          <p:nvPr>
            <p:ph type="title"/>
          </p:nvPr>
        </p:nvSpPr>
        <p:spPr/>
        <p:txBody>
          <a:bodyPr/>
          <a:lstStyle/>
          <a:p>
            <a:r>
              <a:rPr kumimoji="1" lang="ja-JP" altLang="en-US" dirty="0"/>
              <a:t>感情ベクトルの定義</a:t>
            </a:r>
          </a:p>
        </p:txBody>
      </p:sp>
      <p:sp>
        <p:nvSpPr>
          <p:cNvPr id="3" name="コンテンツ プレースホルダー 2">
            <a:extLst>
              <a:ext uri="{FF2B5EF4-FFF2-40B4-BE49-F238E27FC236}">
                <a16:creationId xmlns:a16="http://schemas.microsoft.com/office/drawing/2014/main" id="{28CCC1CB-E63D-A312-17F6-4F0AE4F6A9DB}"/>
              </a:ext>
            </a:extLst>
          </p:cNvPr>
          <p:cNvSpPr>
            <a:spLocks noGrp="1"/>
          </p:cNvSpPr>
          <p:nvPr>
            <p:ph idx="1"/>
          </p:nvPr>
        </p:nvSpPr>
        <p:spPr>
          <a:xfrm>
            <a:off x="628650" y="1690689"/>
            <a:ext cx="7886700" cy="4170616"/>
          </a:xfrm>
        </p:spPr>
        <p:txBody>
          <a:bodyPr/>
          <a:lstStyle/>
          <a:p>
            <a:r>
              <a:rPr kumimoji="1" lang="ja-JP" altLang="en-US" dirty="0"/>
              <a:t>プルチックの感情の輪における基本感情を基に感情ベクトル</a:t>
            </a:r>
            <a:r>
              <a:rPr kumimoji="1" lang="en-US" altLang="ja-JP" dirty="0"/>
              <a:t> </a:t>
            </a:r>
            <a:r>
              <a:rPr kumimoji="1" lang="en-US" altLang="ja-JP" b="1" i="1" dirty="0">
                <a:latin typeface="Times New Roman" panose="02020603050405020304" pitchFamily="18" charset="0"/>
                <a:cs typeface="Times New Roman" panose="02020603050405020304" pitchFamily="18" charset="0"/>
              </a:rPr>
              <a:t>E</a:t>
            </a:r>
            <a:r>
              <a:rPr lang="en-US" altLang="ja-JP" b="1" i="1"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 =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2</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3</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4</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5</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6</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7</a:t>
            </a: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8</a:t>
            </a:r>
            <a:r>
              <a:rPr lang="en-US" altLang="ja-JP" dirty="0">
                <a:latin typeface="Times New Roman" panose="02020603050405020304" pitchFamily="18" charset="0"/>
                <a:cs typeface="Times New Roman" panose="02020603050405020304" pitchFamily="18" charset="0"/>
              </a:rPr>
              <a:t>}</a:t>
            </a:r>
            <a:r>
              <a:rPr kumimoji="1" lang="ja-JP" altLang="en-US" dirty="0"/>
              <a:t> を定義</a:t>
            </a:r>
            <a:endParaRPr lang="en-US" altLang="ja-JP" dirty="0"/>
          </a:p>
          <a:p>
            <a:r>
              <a:rPr lang="en-US" altLang="ja-JP" dirty="0"/>
              <a:t>[0, 100] </a:t>
            </a:r>
            <a:r>
              <a:rPr lang="ja-JP" altLang="en-US" dirty="0"/>
              <a:t>の実数値</a:t>
            </a: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4C203CB1-896D-0BAD-1DBB-C00B0DDEB9C2}"/>
              </a:ext>
            </a:extLst>
          </p:cNvPr>
          <p:cNvSpPr>
            <a:spLocks noGrp="1"/>
          </p:cNvSpPr>
          <p:nvPr>
            <p:ph type="sldNum" sz="quarter" idx="12"/>
          </p:nvPr>
        </p:nvSpPr>
        <p:spPr/>
        <p:txBody>
          <a:bodyPr/>
          <a:lstStyle/>
          <a:p>
            <a:fld id="{AA33AD68-02DB-4C41-B1AE-499F59C99E0D}" type="slidenum">
              <a:rPr lang="ja-JP" altLang="en-US" smtClean="0"/>
              <a:pPr/>
              <a:t>13</a:t>
            </a:fld>
            <a:endParaRPr lang="ja-JP" altLang="en-US" dirty="0"/>
          </a:p>
        </p:txBody>
      </p:sp>
      <p:graphicFrame>
        <p:nvGraphicFramePr>
          <p:cNvPr id="6" name="表 5">
            <a:extLst>
              <a:ext uri="{FF2B5EF4-FFF2-40B4-BE49-F238E27FC236}">
                <a16:creationId xmlns:a16="http://schemas.microsoft.com/office/drawing/2014/main" id="{BF8D0BA8-AF8C-29BC-0B6E-EC618EF3BF57}"/>
              </a:ext>
            </a:extLst>
          </p:cNvPr>
          <p:cNvGraphicFramePr>
            <a:graphicFrameLocks noGrp="1"/>
          </p:cNvGraphicFramePr>
          <p:nvPr>
            <p:extLst>
              <p:ext uri="{D42A27DB-BD31-4B8C-83A1-F6EECF244321}">
                <p14:modId xmlns:p14="http://schemas.microsoft.com/office/powerpoint/2010/main" val="4032682335"/>
              </p:ext>
            </p:extLst>
          </p:nvPr>
        </p:nvGraphicFramePr>
        <p:xfrm>
          <a:off x="628650" y="3630899"/>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algn="ct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1</a:t>
                      </a:r>
                      <a:endParaRPr kumimoji="1" lang="ja-JP"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2</a:t>
                      </a:r>
                      <a:endParaRPr kumimoji="1" lang="ja-JP"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3</a:t>
                      </a:r>
                      <a:endParaRPr kumimoji="1" lang="ja-JP" altLang="en-US" sz="28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4</a:t>
                      </a:r>
                      <a:endParaRPr kumimoji="1" lang="ja-JP" altLang="en-US" sz="2800" dirty="0">
                        <a:latin typeface="+mj-ea"/>
                        <a:ea typeface="+mj-ea"/>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t>属性</a:t>
                      </a:r>
                    </a:p>
                  </a:txBody>
                  <a:tcPr/>
                </a:tc>
                <a:tc>
                  <a:txBody>
                    <a:bodyPr/>
                    <a:lstStyle/>
                    <a:p>
                      <a:pPr algn="ctr"/>
                      <a:r>
                        <a:rPr kumimoji="1" lang="en-US" altLang="ja-JP" sz="2800" dirty="0">
                          <a:latin typeface="+mj-ea"/>
                          <a:ea typeface="+mj-ea"/>
                        </a:rPr>
                        <a:t>joy</a:t>
                      </a:r>
                      <a:endParaRPr kumimoji="1" lang="ja-JP" altLang="en-US" sz="2800" dirty="0">
                        <a:latin typeface="+mj-ea"/>
                        <a:ea typeface="+mj-ea"/>
                      </a:endParaRPr>
                    </a:p>
                  </a:txBody>
                  <a:tcPr/>
                </a:tc>
                <a:tc>
                  <a:txBody>
                    <a:bodyPr/>
                    <a:lstStyle/>
                    <a:p>
                      <a:pPr algn="ctr"/>
                      <a:r>
                        <a:rPr kumimoji="1" lang="en-US" altLang="ja-JP" sz="2200" dirty="0">
                          <a:latin typeface="+mj-ea"/>
                          <a:ea typeface="+mj-ea"/>
                        </a:rPr>
                        <a:t>anticipation</a:t>
                      </a:r>
                      <a:endParaRPr kumimoji="1" lang="ja-JP" altLang="en-US" sz="2200" dirty="0">
                        <a:latin typeface="+mj-ea"/>
                        <a:ea typeface="+mj-ea"/>
                      </a:endParaRPr>
                    </a:p>
                  </a:txBody>
                  <a:tcPr/>
                </a:tc>
                <a:tc>
                  <a:txBody>
                    <a:bodyPr/>
                    <a:lstStyle/>
                    <a:p>
                      <a:pPr algn="ctr"/>
                      <a:r>
                        <a:rPr kumimoji="1" lang="en-US" altLang="ja-JP" sz="2800" dirty="0">
                          <a:latin typeface="+mj-ea"/>
                          <a:ea typeface="+mj-ea"/>
                        </a:rPr>
                        <a:t>anger</a:t>
                      </a:r>
                      <a:endParaRPr kumimoji="1" lang="ja-JP" altLang="en-US" sz="2800" dirty="0">
                        <a:latin typeface="+mj-ea"/>
                        <a:ea typeface="+mj-ea"/>
                      </a:endParaRPr>
                    </a:p>
                  </a:txBody>
                  <a:tcPr/>
                </a:tc>
                <a:tc>
                  <a:txBody>
                    <a:bodyPr/>
                    <a:lstStyle/>
                    <a:p>
                      <a:pPr algn="ctr"/>
                      <a:r>
                        <a:rPr kumimoji="1" lang="en-US" altLang="ja-JP" sz="2800" dirty="0">
                          <a:latin typeface="+mj-ea"/>
                          <a:ea typeface="+mj-ea"/>
                        </a:rPr>
                        <a:t>trust</a:t>
                      </a:r>
                      <a:endParaRPr kumimoji="1" lang="ja-JP" altLang="en-US" sz="2800" dirty="0">
                        <a:latin typeface="+mj-ea"/>
                        <a:ea typeface="+mj-ea"/>
                      </a:endParaRPr>
                    </a:p>
                  </a:txBody>
                  <a:tcPr/>
                </a:tc>
                <a:extLst>
                  <a:ext uri="{0D108BD9-81ED-4DB2-BD59-A6C34878D82A}">
                    <a16:rowId xmlns:a16="http://schemas.microsoft.com/office/drawing/2014/main" val="3450285643"/>
                  </a:ext>
                </a:extLst>
              </a:tr>
            </a:tbl>
          </a:graphicData>
        </a:graphic>
      </p:graphicFrame>
      <p:graphicFrame>
        <p:nvGraphicFramePr>
          <p:cNvPr id="5" name="表 4">
            <a:extLst>
              <a:ext uri="{FF2B5EF4-FFF2-40B4-BE49-F238E27FC236}">
                <a16:creationId xmlns:a16="http://schemas.microsoft.com/office/drawing/2014/main" id="{E56EA753-D288-D484-35FA-A41AB69726F3}"/>
              </a:ext>
            </a:extLst>
          </p:cNvPr>
          <p:cNvGraphicFramePr>
            <a:graphicFrameLocks noGrp="1"/>
          </p:cNvGraphicFramePr>
          <p:nvPr>
            <p:extLst>
              <p:ext uri="{D42A27DB-BD31-4B8C-83A1-F6EECF244321}">
                <p14:modId xmlns:p14="http://schemas.microsoft.com/office/powerpoint/2010/main" val="3920606811"/>
              </p:ext>
            </p:extLst>
          </p:nvPr>
        </p:nvGraphicFramePr>
        <p:xfrm>
          <a:off x="628650" y="4667219"/>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5</a:t>
                      </a:r>
                      <a:endParaRPr kumimoji="1" lang="ja-JP"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6</a:t>
                      </a:r>
                      <a:endParaRPr kumimoji="1" lang="ja-JP" alt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7</a:t>
                      </a:r>
                      <a:endParaRPr kumimoji="1" lang="ja-JP" altLang="en-US" sz="2800" dirty="0">
                        <a:latin typeface="+mj-ea"/>
                        <a:ea typeface="+mj-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i="1" dirty="0">
                          <a:latin typeface="Times New Roman" panose="02020603050405020304" pitchFamily="18" charset="0"/>
                          <a:cs typeface="Times New Roman" panose="02020603050405020304" pitchFamily="18" charset="0"/>
                        </a:rPr>
                        <a:t>x</a:t>
                      </a:r>
                      <a:r>
                        <a:rPr lang="en-US" altLang="ja-JP" sz="2800" baseline="-25000" dirty="0">
                          <a:latin typeface="Times New Roman" panose="02020603050405020304" pitchFamily="18" charset="0"/>
                          <a:cs typeface="Times New Roman" panose="02020603050405020304" pitchFamily="18" charset="0"/>
                        </a:rPr>
                        <a:t>8</a:t>
                      </a:r>
                      <a:endParaRPr kumimoji="1" lang="ja-JP" altLang="en-US" sz="2800" dirty="0">
                        <a:latin typeface="+mj-ea"/>
                        <a:ea typeface="+mj-ea"/>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t>属性</a:t>
                      </a:r>
                    </a:p>
                  </a:txBody>
                  <a:tcPr/>
                </a:tc>
                <a:tc>
                  <a:txBody>
                    <a:bodyPr/>
                    <a:lstStyle/>
                    <a:p>
                      <a:pPr algn="ctr"/>
                      <a:r>
                        <a:rPr kumimoji="1" lang="en-US" altLang="ja-JP" sz="2800" dirty="0">
                          <a:latin typeface="+mj-ea"/>
                          <a:ea typeface="+mj-ea"/>
                        </a:rPr>
                        <a:t>sadness</a:t>
                      </a:r>
                      <a:endParaRPr kumimoji="1" lang="ja-JP" altLang="en-US" sz="2800" dirty="0">
                        <a:latin typeface="+mj-ea"/>
                        <a:ea typeface="+mj-ea"/>
                      </a:endParaRPr>
                    </a:p>
                  </a:txBody>
                  <a:tcPr/>
                </a:tc>
                <a:tc>
                  <a:txBody>
                    <a:bodyPr/>
                    <a:lstStyle/>
                    <a:p>
                      <a:pPr algn="ctr"/>
                      <a:r>
                        <a:rPr kumimoji="1" lang="en-US" altLang="ja-JP" sz="2800" dirty="0">
                          <a:latin typeface="+mj-ea"/>
                          <a:ea typeface="+mj-ea"/>
                        </a:rPr>
                        <a:t>surprise</a:t>
                      </a:r>
                      <a:endParaRPr kumimoji="1" lang="ja-JP" altLang="en-US" sz="2800" dirty="0">
                        <a:latin typeface="+mj-ea"/>
                        <a:ea typeface="+mj-ea"/>
                      </a:endParaRPr>
                    </a:p>
                  </a:txBody>
                  <a:tcPr/>
                </a:tc>
                <a:tc>
                  <a:txBody>
                    <a:bodyPr/>
                    <a:lstStyle/>
                    <a:p>
                      <a:pPr algn="ctr"/>
                      <a:r>
                        <a:rPr kumimoji="1" lang="en-US" altLang="ja-JP" sz="2800" dirty="0">
                          <a:latin typeface="+mj-ea"/>
                          <a:ea typeface="+mj-ea"/>
                        </a:rPr>
                        <a:t>fear</a:t>
                      </a:r>
                      <a:endParaRPr kumimoji="1" lang="ja-JP" altLang="en-US" sz="2800" dirty="0">
                        <a:latin typeface="+mj-ea"/>
                        <a:ea typeface="+mj-ea"/>
                      </a:endParaRPr>
                    </a:p>
                  </a:txBody>
                  <a:tcPr/>
                </a:tc>
                <a:tc>
                  <a:txBody>
                    <a:bodyPr/>
                    <a:lstStyle/>
                    <a:p>
                      <a:pPr algn="ctr"/>
                      <a:r>
                        <a:rPr kumimoji="1" lang="en-US" altLang="ja-JP" sz="2800" dirty="0">
                          <a:latin typeface="+mj-ea"/>
                          <a:ea typeface="+mj-ea"/>
                        </a:rPr>
                        <a:t>disgust</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spTree>
    <p:extLst>
      <p:ext uri="{BB962C8B-B14F-4D97-AF65-F5344CB8AC3E}">
        <p14:creationId xmlns:p14="http://schemas.microsoft.com/office/powerpoint/2010/main" val="144916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solidFill>
                  <a:schemeClr val="bg1">
                    <a:lumMod val="75000"/>
                  </a:schemeClr>
                </a:solidFill>
              </a:rPr>
              <a:t>はじめに</a:t>
            </a:r>
            <a:endParaRPr kumimoji="1" lang="en-US" altLang="ja-JP" dirty="0">
              <a:solidFill>
                <a:schemeClr val="bg1">
                  <a:lumMod val="75000"/>
                </a:schemeClr>
              </a:solidFill>
            </a:endParaRPr>
          </a:p>
          <a:p>
            <a:r>
              <a:rPr lang="ja-JP" altLang="en-US" dirty="0">
                <a:solidFill>
                  <a:schemeClr val="bg1">
                    <a:lumMod val="75000"/>
                  </a:schemeClr>
                </a:solidFill>
              </a:rPr>
              <a:t>要素技術</a:t>
            </a:r>
            <a:endParaRPr lang="en-US" altLang="ja-JP" dirty="0">
              <a:solidFill>
                <a:schemeClr val="bg1">
                  <a:lumMod val="75000"/>
                </a:schemeClr>
              </a:solidFill>
            </a:endParaRPr>
          </a:p>
          <a:p>
            <a:r>
              <a:rPr kumimoji="1" lang="ja-JP" altLang="en-US" dirty="0">
                <a:solidFill>
                  <a:schemeClr val="bg1">
                    <a:lumMod val="75000"/>
                  </a:schemeClr>
                </a:solidFill>
              </a:rPr>
              <a:t>提案手法</a:t>
            </a:r>
            <a:endParaRPr kumimoji="1" lang="en-US" altLang="ja-JP" dirty="0">
              <a:solidFill>
                <a:schemeClr val="bg1">
                  <a:lumMod val="75000"/>
                </a:schemeClr>
              </a:solidFill>
            </a:endParaRPr>
          </a:p>
          <a:p>
            <a:r>
              <a:rPr lang="ja-JP" altLang="en-US" dirty="0"/>
              <a:t>実験</a:t>
            </a:r>
            <a:endParaRPr lang="en-US" altLang="ja-JP" dirty="0"/>
          </a:p>
          <a:p>
            <a:r>
              <a:rPr kumimoji="1" lang="ja-JP" altLang="en-US" dirty="0">
                <a:solidFill>
                  <a:schemeClr val="bg1">
                    <a:lumMod val="75000"/>
                  </a:schemeClr>
                </a:solidFill>
              </a:rPr>
              <a:t>実験結果</a:t>
            </a:r>
            <a:endParaRPr kumimoji="1" lang="en-US" altLang="ja-JP" dirty="0">
              <a:solidFill>
                <a:schemeClr val="bg1">
                  <a:lumMod val="75000"/>
                </a:schemeClr>
              </a:solidFill>
            </a:endParaRPr>
          </a:p>
          <a:p>
            <a:r>
              <a:rPr lang="ja-JP" altLang="en-US" dirty="0">
                <a:solidFill>
                  <a:schemeClr val="bg1">
                    <a:lumMod val="75000"/>
                  </a:schemeClr>
                </a:solidFill>
              </a:rPr>
              <a:t>まとめと考察</a:t>
            </a:r>
            <a:endParaRPr kumimoji="1" lang="ja-JP" altLang="en-US"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14</a:t>
            </a:fld>
            <a:endParaRPr lang="ja-JP" altLang="en-US" dirty="0"/>
          </a:p>
        </p:txBody>
      </p:sp>
      <p:pic>
        <p:nvPicPr>
          <p:cNvPr id="5" name="図 4" descr="傘, 帽子 が含まれている画像&#10;&#10;自動的に生成された説明">
            <a:extLst>
              <a:ext uri="{FF2B5EF4-FFF2-40B4-BE49-F238E27FC236}">
                <a16:creationId xmlns:a16="http://schemas.microsoft.com/office/drawing/2014/main" id="{29294B23-E76F-F44B-02FD-20DB4FDF5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708" y="2970193"/>
            <a:ext cx="1153639" cy="1153639"/>
          </a:xfrm>
          <a:prstGeom prst="rect">
            <a:avLst/>
          </a:prstGeom>
        </p:spPr>
      </p:pic>
    </p:spTree>
    <p:extLst>
      <p:ext uri="{BB962C8B-B14F-4D97-AF65-F5344CB8AC3E}">
        <p14:creationId xmlns:p14="http://schemas.microsoft.com/office/powerpoint/2010/main" val="2761850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DB947-75BC-456C-D1CC-CE14E54E85EC}"/>
              </a:ext>
            </a:extLst>
          </p:cNvPr>
          <p:cNvSpPr>
            <a:spLocks noGrp="1"/>
          </p:cNvSpPr>
          <p:nvPr>
            <p:ph type="title"/>
          </p:nvPr>
        </p:nvSpPr>
        <p:spPr/>
        <p:txBody>
          <a:bodyPr/>
          <a:lstStyle/>
          <a:p>
            <a:r>
              <a:rPr kumimoji="1" lang="ja-JP" altLang="en-US" dirty="0"/>
              <a:t>ペルソナデータの作成</a:t>
            </a:r>
          </a:p>
        </p:txBody>
      </p:sp>
      <p:sp>
        <p:nvSpPr>
          <p:cNvPr id="3" name="コンテンツ プレースホルダー 2">
            <a:extLst>
              <a:ext uri="{FF2B5EF4-FFF2-40B4-BE49-F238E27FC236}">
                <a16:creationId xmlns:a16="http://schemas.microsoft.com/office/drawing/2014/main" id="{70C51301-181C-03CF-5CFE-57EC45AEC3B7}"/>
              </a:ext>
            </a:extLst>
          </p:cNvPr>
          <p:cNvSpPr>
            <a:spLocks noGrp="1"/>
          </p:cNvSpPr>
          <p:nvPr>
            <p:ph idx="1"/>
          </p:nvPr>
        </p:nvSpPr>
        <p:spPr>
          <a:xfrm>
            <a:off x="1708484" y="1690689"/>
            <a:ext cx="6806866" cy="4665662"/>
          </a:xfrm>
        </p:spPr>
        <p:txBody>
          <a:bodyPr>
            <a:normAutofit/>
          </a:bodyPr>
          <a:lstStyle/>
          <a:p>
            <a:pPr marL="0" indent="0">
              <a:buNone/>
            </a:pPr>
            <a:r>
              <a:rPr kumimoji="1" lang="ja-JP" altLang="en-US" dirty="0"/>
              <a:t>ペルソナ指定型キャラクター「ほのか」</a:t>
            </a:r>
            <a:endParaRPr kumimoji="1" lang="en-US" altLang="ja-JP" dirty="0"/>
          </a:p>
          <a:p>
            <a:pPr marL="0" indent="0">
              <a:buNone/>
            </a:pPr>
            <a:r>
              <a:rPr kumimoji="1" lang="ja-JP" altLang="en-US" dirty="0"/>
              <a:t>過去にいじめられていたところを助けて</a:t>
            </a:r>
            <a:br>
              <a:rPr kumimoji="1" lang="en-US" altLang="ja-JP" dirty="0"/>
            </a:br>
            <a:r>
              <a:rPr kumimoji="1" lang="ja-JP" altLang="en-US" dirty="0"/>
              <a:t>もらった影響から兄に依存気味になった，</a:t>
            </a:r>
            <a:br>
              <a:rPr kumimoji="1" lang="en-US" altLang="ja-JP" dirty="0"/>
            </a:br>
            <a:r>
              <a:rPr kumimoji="1" lang="ja-JP" altLang="en-US" dirty="0"/>
              <a:t>引っ込み思案な女子中学生</a:t>
            </a:r>
            <a:endParaRPr kumimoji="1" lang="en-US" altLang="ja-JP" dirty="0"/>
          </a:p>
          <a:p>
            <a:pPr marL="0" indent="0">
              <a:buNone/>
            </a:pPr>
            <a:endParaRPr lang="en-US" altLang="ja-JP" dirty="0"/>
          </a:p>
          <a:p>
            <a:pPr marL="0" indent="0">
              <a:buNone/>
            </a:pPr>
            <a:r>
              <a:rPr kumimoji="1" lang="ja-JP" altLang="en-US" dirty="0"/>
              <a:t>ペルソナデータの一部</a:t>
            </a:r>
            <a:endParaRPr kumimoji="1" lang="en-US" altLang="ja-JP" dirty="0"/>
          </a:p>
          <a:p>
            <a:r>
              <a:rPr kumimoji="1" lang="en-US" altLang="ja-JP" dirty="0"/>
              <a:t>Be a little nervous, and not good at expressing emotions.</a:t>
            </a:r>
            <a:endParaRPr lang="en-US" altLang="ja-JP" dirty="0"/>
          </a:p>
          <a:p>
            <a:r>
              <a:rPr kumimoji="1" lang="ja-JP" altLang="en-US" dirty="0"/>
              <a:t>ほのか </a:t>
            </a:r>
            <a:r>
              <a:rPr kumimoji="1" lang="en-US" altLang="ja-JP" dirty="0"/>
              <a:t>likes flowers. She prefers something cute to cool.</a:t>
            </a:r>
            <a:endParaRPr kumimoji="1" lang="ja-JP" altLang="en-US" dirty="0"/>
          </a:p>
        </p:txBody>
      </p:sp>
      <p:sp>
        <p:nvSpPr>
          <p:cNvPr id="4" name="スライド番号プレースホルダー 3">
            <a:extLst>
              <a:ext uri="{FF2B5EF4-FFF2-40B4-BE49-F238E27FC236}">
                <a16:creationId xmlns:a16="http://schemas.microsoft.com/office/drawing/2014/main" id="{A7E998A7-B094-984E-D5C1-48F645ADB950}"/>
              </a:ext>
            </a:extLst>
          </p:cNvPr>
          <p:cNvSpPr>
            <a:spLocks noGrp="1"/>
          </p:cNvSpPr>
          <p:nvPr>
            <p:ph type="sldNum" sz="quarter" idx="12"/>
          </p:nvPr>
        </p:nvSpPr>
        <p:spPr/>
        <p:txBody>
          <a:bodyPr/>
          <a:lstStyle/>
          <a:p>
            <a:fld id="{AA33AD68-02DB-4C41-B1AE-499F59C99E0D}" type="slidenum">
              <a:rPr lang="ja-JP" altLang="en-US" smtClean="0"/>
              <a:pPr/>
              <a:t>15</a:t>
            </a:fld>
            <a:endParaRPr lang="ja-JP" altLang="en-US" dirty="0"/>
          </a:p>
        </p:txBody>
      </p:sp>
      <p:pic>
        <p:nvPicPr>
          <p:cNvPr id="6" name="図 5" descr="女性, 衣類, 持つ, 女の子 が含まれている画像&#10;&#10;自動的に生成された説明">
            <a:extLst>
              <a:ext uri="{FF2B5EF4-FFF2-40B4-BE49-F238E27FC236}">
                <a16:creationId xmlns:a16="http://schemas.microsoft.com/office/drawing/2014/main" id="{997D3D6D-9288-7693-D105-F2D75DABE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63" y="1985423"/>
            <a:ext cx="2685861" cy="3581148"/>
          </a:xfrm>
          <a:prstGeom prst="rect">
            <a:avLst/>
          </a:prstGeom>
        </p:spPr>
      </p:pic>
      <p:sp>
        <p:nvSpPr>
          <p:cNvPr id="5" name="フッター プレースホルダー 4">
            <a:extLst>
              <a:ext uri="{FF2B5EF4-FFF2-40B4-BE49-F238E27FC236}">
                <a16:creationId xmlns:a16="http://schemas.microsoft.com/office/drawing/2014/main" id="{86D480B7-59F7-C5CA-9CB0-1900A4ACE86E}"/>
              </a:ext>
            </a:extLst>
          </p:cNvPr>
          <p:cNvSpPr>
            <a:spLocks noGrp="1"/>
          </p:cNvSpPr>
          <p:nvPr>
            <p:ph type="ftr" sz="quarter" idx="11"/>
          </p:nvPr>
        </p:nvSpPr>
        <p:spPr>
          <a:xfrm>
            <a:off x="1217783" y="6268876"/>
            <a:ext cx="6708434" cy="447996"/>
          </a:xfrm>
        </p:spPr>
        <p:txBody>
          <a:bodyPr/>
          <a:lstStyle/>
          <a:p>
            <a:r>
              <a:rPr kumimoji="1" lang="ja-JP" altLang="en-US" sz="2000" dirty="0"/>
              <a:t>キャラクターの著作権は制作者である著者に帰属します</a:t>
            </a:r>
          </a:p>
        </p:txBody>
      </p:sp>
    </p:spTree>
    <p:extLst>
      <p:ext uri="{BB962C8B-B14F-4D97-AF65-F5344CB8AC3E}">
        <p14:creationId xmlns:p14="http://schemas.microsoft.com/office/powerpoint/2010/main" val="280985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B58E9C-CB44-0361-65A7-0D9B5CAA5C05}"/>
              </a:ext>
            </a:extLst>
          </p:cNvPr>
          <p:cNvSpPr>
            <a:spLocks noGrp="1"/>
          </p:cNvSpPr>
          <p:nvPr>
            <p:ph type="title"/>
          </p:nvPr>
        </p:nvSpPr>
        <p:spPr/>
        <p:txBody>
          <a:bodyPr/>
          <a:lstStyle/>
          <a:p>
            <a:r>
              <a:rPr kumimoji="1" lang="ja-JP" altLang="en-US" dirty="0"/>
              <a:t>「ほのか」の対話例</a:t>
            </a:r>
          </a:p>
        </p:txBody>
      </p:sp>
      <p:sp>
        <p:nvSpPr>
          <p:cNvPr id="4" name="スライド番号プレースホルダー 3">
            <a:extLst>
              <a:ext uri="{FF2B5EF4-FFF2-40B4-BE49-F238E27FC236}">
                <a16:creationId xmlns:a16="http://schemas.microsoft.com/office/drawing/2014/main" id="{D77240D2-268D-4EF8-2E90-CD3557825B24}"/>
              </a:ext>
            </a:extLst>
          </p:cNvPr>
          <p:cNvSpPr>
            <a:spLocks noGrp="1"/>
          </p:cNvSpPr>
          <p:nvPr>
            <p:ph type="sldNum" sz="quarter" idx="12"/>
          </p:nvPr>
        </p:nvSpPr>
        <p:spPr/>
        <p:txBody>
          <a:bodyPr/>
          <a:lstStyle/>
          <a:p>
            <a:fld id="{AA33AD68-02DB-4C41-B1AE-499F59C99E0D}" type="slidenum">
              <a:rPr lang="ja-JP" altLang="en-US" smtClean="0"/>
              <a:pPr/>
              <a:t>16</a:t>
            </a:fld>
            <a:endParaRPr lang="ja-JP" altLang="en-US" dirty="0"/>
          </a:p>
        </p:txBody>
      </p:sp>
      <p:sp>
        <p:nvSpPr>
          <p:cNvPr id="8" name="コンテンツ プレースホルダー 7">
            <a:extLst>
              <a:ext uri="{FF2B5EF4-FFF2-40B4-BE49-F238E27FC236}">
                <a16:creationId xmlns:a16="http://schemas.microsoft.com/office/drawing/2014/main" id="{E1127BE6-4AE6-9725-080E-4270DAE18880}"/>
              </a:ext>
            </a:extLst>
          </p:cNvPr>
          <p:cNvSpPr>
            <a:spLocks noGrp="1"/>
          </p:cNvSpPr>
          <p:nvPr>
            <p:ph idx="1"/>
          </p:nvPr>
        </p:nvSpPr>
        <p:spPr>
          <a:xfrm>
            <a:off x="628650" y="1901953"/>
            <a:ext cx="7886700" cy="4194048"/>
          </a:xfrm>
        </p:spPr>
        <p:txBody>
          <a:bodyPr>
            <a:normAutofit fontScale="92500" lnSpcReduction="10000"/>
          </a:bodyPr>
          <a:lstStyle/>
          <a:p>
            <a:pPr marL="0" indent="0">
              <a:buNone/>
            </a:pPr>
            <a:r>
              <a:rPr lang="ja-JP" altLang="en-US" dirty="0"/>
              <a:t>ユーザ</a:t>
            </a:r>
            <a:r>
              <a:rPr lang="en-US" altLang="ja-JP" dirty="0"/>
              <a:t>: </a:t>
            </a:r>
            <a:r>
              <a:rPr lang="ja-JP" altLang="en-US" dirty="0"/>
              <a:t>ただいま，ほのか．</a:t>
            </a:r>
            <a:endParaRPr lang="en-US" altLang="ja-JP" dirty="0"/>
          </a:p>
          <a:p>
            <a:pPr marL="0" indent="0">
              <a:buNone/>
            </a:pPr>
            <a:r>
              <a:rPr lang="ja-JP" altLang="en-US" dirty="0"/>
              <a:t>ほのか</a:t>
            </a:r>
            <a:r>
              <a:rPr lang="en-US" altLang="ja-JP" dirty="0"/>
              <a:t>: </a:t>
            </a:r>
            <a:r>
              <a:rPr lang="ja-JP" altLang="en-US" dirty="0"/>
              <a:t>お兄ちゃん、おかえり</a:t>
            </a:r>
            <a:r>
              <a:rPr lang="en-US" altLang="ja-JP" dirty="0"/>
              <a:t>……</a:t>
            </a:r>
            <a:r>
              <a:rPr lang="ja-JP" altLang="en-US" dirty="0"/>
              <a:t>ほの、</a:t>
            </a:r>
            <a:br>
              <a:rPr lang="en-US" altLang="ja-JP" dirty="0"/>
            </a:br>
            <a:r>
              <a:rPr lang="ja-JP" altLang="en-US" dirty="0"/>
              <a:t>お兄ちゃんのためにお茶を淹れたの</a:t>
            </a:r>
            <a:r>
              <a:rPr lang="en-US" altLang="ja-JP" dirty="0"/>
              <a:t>……</a:t>
            </a:r>
            <a:br>
              <a:rPr lang="en-US" altLang="ja-JP" dirty="0"/>
            </a:br>
            <a:r>
              <a:rPr lang="ja-JP" altLang="en-US" dirty="0"/>
              <a:t>温まってほしいから。えへへ</a:t>
            </a:r>
            <a:r>
              <a:rPr lang="en-US" altLang="ja-JP" dirty="0"/>
              <a:t>……</a:t>
            </a:r>
          </a:p>
          <a:p>
            <a:pPr marL="0" indent="0">
              <a:buNone/>
            </a:pPr>
            <a:r>
              <a:rPr lang="ja-JP" altLang="en-US" dirty="0"/>
              <a:t>ユーザ</a:t>
            </a:r>
            <a:r>
              <a:rPr lang="en-US" altLang="ja-JP" dirty="0"/>
              <a:t>: </a:t>
            </a:r>
            <a:r>
              <a:rPr lang="ja-JP" altLang="en-US" dirty="0"/>
              <a:t>ありがとう！　ほのかは優しいなあ．</a:t>
            </a:r>
            <a:endParaRPr lang="en-US" altLang="ja-JP" dirty="0"/>
          </a:p>
          <a:p>
            <a:pPr marL="0" indent="0">
              <a:buNone/>
            </a:pPr>
            <a:r>
              <a:rPr lang="ja-JP" altLang="en-US" dirty="0"/>
              <a:t>ほのか</a:t>
            </a:r>
            <a:r>
              <a:rPr lang="en-US" altLang="ja-JP" dirty="0"/>
              <a:t>: </a:t>
            </a:r>
            <a:r>
              <a:rPr lang="ja-JP" altLang="en-US" dirty="0"/>
              <a:t>えへへ</a:t>
            </a:r>
            <a:r>
              <a:rPr lang="en-US" altLang="ja-JP" dirty="0"/>
              <a:t>……</a:t>
            </a:r>
            <a:r>
              <a:rPr lang="ja-JP" altLang="en-US" dirty="0"/>
              <a:t>そんなことないよ、お兄ちゃん。お兄ちゃんのためなら、ほの、何でもするから</a:t>
            </a:r>
            <a:r>
              <a:rPr lang="en-US" altLang="ja-JP" dirty="0"/>
              <a:t>……</a:t>
            </a:r>
            <a:r>
              <a:rPr lang="ja-JP" altLang="en-US" dirty="0"/>
              <a:t>それに、お兄ちゃんが喜んでくれるなら、ほのも</a:t>
            </a:r>
            <a:br>
              <a:rPr lang="en-US" altLang="ja-JP" dirty="0"/>
            </a:br>
            <a:r>
              <a:rPr lang="ja-JP" altLang="en-US" dirty="0"/>
              <a:t>嬉しいから</a:t>
            </a:r>
            <a:r>
              <a:rPr lang="en-US" altLang="ja-JP" dirty="0"/>
              <a:t>……</a:t>
            </a:r>
          </a:p>
          <a:p>
            <a:pPr marL="0" indent="0">
              <a:buNone/>
            </a:pPr>
            <a:r>
              <a:rPr lang="ja-JP" altLang="en-US" dirty="0"/>
              <a:t>ユーザ</a:t>
            </a:r>
            <a:r>
              <a:rPr lang="en-US" altLang="ja-JP" dirty="0"/>
              <a:t>: </a:t>
            </a:r>
            <a:r>
              <a:rPr lang="ja-JP" altLang="en-US" dirty="0"/>
              <a:t>何でもは流石にダメだよ．もっと自分を</a:t>
            </a:r>
            <a:br>
              <a:rPr lang="en-US" altLang="ja-JP" dirty="0"/>
            </a:br>
            <a:r>
              <a:rPr lang="ja-JP" altLang="en-US" dirty="0"/>
              <a:t>大切にしてね．</a:t>
            </a:r>
          </a:p>
        </p:txBody>
      </p:sp>
    </p:spTree>
    <p:extLst>
      <p:ext uri="{BB962C8B-B14F-4D97-AF65-F5344CB8AC3E}">
        <p14:creationId xmlns:p14="http://schemas.microsoft.com/office/powerpoint/2010/main" val="128162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1494B4-5E81-07C9-5516-C9F2F2A6EC9B}"/>
              </a:ext>
            </a:extLst>
          </p:cNvPr>
          <p:cNvSpPr>
            <a:spLocks noGrp="1"/>
          </p:cNvSpPr>
          <p:nvPr>
            <p:ph type="title"/>
          </p:nvPr>
        </p:nvSpPr>
        <p:spPr/>
        <p:txBody>
          <a:bodyPr/>
          <a:lstStyle/>
          <a:p>
            <a:r>
              <a:rPr kumimoji="1" lang="ja-JP" altLang="en-US" dirty="0"/>
              <a:t>実験の流れ</a:t>
            </a:r>
            <a:r>
              <a:rPr kumimoji="1" lang="en-US" altLang="ja-JP" dirty="0"/>
              <a:t>―</a:t>
            </a:r>
            <a:r>
              <a:rPr kumimoji="1" lang="ja-JP" altLang="en-US" dirty="0"/>
              <a:t>図示</a:t>
            </a:r>
          </a:p>
        </p:txBody>
      </p:sp>
      <p:sp>
        <p:nvSpPr>
          <p:cNvPr id="4" name="スライド番号プレースホルダー 3">
            <a:extLst>
              <a:ext uri="{FF2B5EF4-FFF2-40B4-BE49-F238E27FC236}">
                <a16:creationId xmlns:a16="http://schemas.microsoft.com/office/drawing/2014/main" id="{C6EE9454-AAD9-DD14-08E1-0D05F5CE200C}"/>
              </a:ext>
            </a:extLst>
          </p:cNvPr>
          <p:cNvSpPr>
            <a:spLocks noGrp="1"/>
          </p:cNvSpPr>
          <p:nvPr>
            <p:ph type="sldNum" sz="quarter" idx="12"/>
          </p:nvPr>
        </p:nvSpPr>
        <p:spPr/>
        <p:txBody>
          <a:bodyPr/>
          <a:lstStyle/>
          <a:p>
            <a:fld id="{AA33AD68-02DB-4C41-B1AE-499F59C99E0D}" type="slidenum">
              <a:rPr lang="ja-JP" altLang="en-US" smtClean="0"/>
              <a:pPr/>
              <a:t>17</a:t>
            </a:fld>
            <a:endParaRPr lang="ja-JP" altLang="en-US" dirty="0"/>
          </a:p>
        </p:txBody>
      </p:sp>
      <p:pic>
        <p:nvPicPr>
          <p:cNvPr id="7" name="コンテンツ プレースホルダー 6" descr="ダイアグラム&#10;&#10;自動的に生成された説明">
            <a:extLst>
              <a:ext uri="{FF2B5EF4-FFF2-40B4-BE49-F238E27FC236}">
                <a16:creationId xmlns:a16="http://schemas.microsoft.com/office/drawing/2014/main" id="{5DFFC19C-7275-3903-DB4B-4549D73104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771" y="1901825"/>
            <a:ext cx="7878458" cy="3959225"/>
          </a:xfrm>
        </p:spPr>
      </p:pic>
    </p:spTree>
    <p:extLst>
      <p:ext uri="{BB962C8B-B14F-4D97-AF65-F5344CB8AC3E}">
        <p14:creationId xmlns:p14="http://schemas.microsoft.com/office/powerpoint/2010/main" val="1513938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9903EE-2B5D-4626-D987-B7201B1A630B}"/>
              </a:ext>
            </a:extLst>
          </p:cNvPr>
          <p:cNvSpPr>
            <a:spLocks noGrp="1"/>
          </p:cNvSpPr>
          <p:nvPr>
            <p:ph type="title"/>
          </p:nvPr>
        </p:nvSpPr>
        <p:spPr/>
        <p:txBody>
          <a:bodyPr/>
          <a:lstStyle/>
          <a:p>
            <a:r>
              <a:rPr kumimoji="1" lang="ja-JP" altLang="en-US" dirty="0"/>
              <a:t>実験の流れ</a:t>
            </a:r>
          </a:p>
        </p:txBody>
      </p:sp>
      <p:sp>
        <p:nvSpPr>
          <p:cNvPr id="3" name="コンテンツ プレースホルダー 2">
            <a:extLst>
              <a:ext uri="{FF2B5EF4-FFF2-40B4-BE49-F238E27FC236}">
                <a16:creationId xmlns:a16="http://schemas.microsoft.com/office/drawing/2014/main" id="{BA51F3F7-5EC4-62B1-890C-4E4D6B1CD65C}"/>
              </a:ext>
            </a:extLst>
          </p:cNvPr>
          <p:cNvSpPr>
            <a:spLocks noGrp="1"/>
          </p:cNvSpPr>
          <p:nvPr>
            <p:ph idx="1"/>
          </p:nvPr>
        </p:nvSpPr>
        <p:spPr/>
        <p:txBody>
          <a:bodyPr>
            <a:normAutofit/>
          </a:bodyPr>
          <a:lstStyle/>
          <a:p>
            <a:r>
              <a:rPr kumimoji="1" lang="ja-JP" altLang="en-US" dirty="0"/>
              <a:t>評価するデータの用意</a:t>
            </a:r>
            <a:endParaRPr lang="en-US" altLang="ja-JP" dirty="0"/>
          </a:p>
          <a:p>
            <a:pPr marL="0" indent="0">
              <a:buNone/>
            </a:pPr>
            <a:endParaRPr lang="en-US" altLang="ja-JP" dirty="0"/>
          </a:p>
          <a:p>
            <a:r>
              <a:rPr kumimoji="1" lang="en-US" altLang="ja-JP" dirty="0"/>
              <a:t>ChatGPT </a:t>
            </a:r>
            <a:r>
              <a:rPr kumimoji="1" lang="ja-JP" altLang="en-US" dirty="0"/>
              <a:t>と著者によるデータの評価</a:t>
            </a:r>
            <a:endParaRPr kumimoji="1" lang="en-US" altLang="ja-JP" dirty="0"/>
          </a:p>
          <a:p>
            <a:endParaRPr lang="en-US" altLang="ja-JP" dirty="0"/>
          </a:p>
          <a:p>
            <a:r>
              <a:rPr kumimoji="1" lang="ja-JP" altLang="en-US" dirty="0"/>
              <a:t>評価を基にした感情</a:t>
            </a:r>
            <a:r>
              <a:rPr kumimoji="1" lang="en-US" altLang="ja-JP" dirty="0"/>
              <a:t>―</a:t>
            </a:r>
            <a:r>
              <a:rPr kumimoji="1" lang="ja-JP" altLang="en-US" dirty="0"/>
              <a:t>行動データセットの構築</a:t>
            </a:r>
            <a:endParaRPr kumimoji="1" lang="en-US" altLang="ja-JP" dirty="0"/>
          </a:p>
          <a:p>
            <a:endParaRPr lang="en-US" altLang="ja-JP" dirty="0"/>
          </a:p>
          <a:p>
            <a:r>
              <a:rPr kumimoji="1" lang="en-US" altLang="ja-JP" dirty="0"/>
              <a:t>MLP </a:t>
            </a:r>
            <a:r>
              <a:rPr kumimoji="1" lang="ja-JP" altLang="en-US" dirty="0"/>
              <a:t>を用いたデータセットの学習</a:t>
            </a:r>
            <a:endParaRPr kumimoji="1" lang="en-US" altLang="ja-JP" dirty="0"/>
          </a:p>
        </p:txBody>
      </p:sp>
      <p:sp>
        <p:nvSpPr>
          <p:cNvPr id="4" name="スライド番号プレースホルダー 3">
            <a:extLst>
              <a:ext uri="{FF2B5EF4-FFF2-40B4-BE49-F238E27FC236}">
                <a16:creationId xmlns:a16="http://schemas.microsoft.com/office/drawing/2014/main" id="{4111CB8F-099E-F252-12EA-BFF59A3C1603}"/>
              </a:ext>
            </a:extLst>
          </p:cNvPr>
          <p:cNvSpPr>
            <a:spLocks noGrp="1"/>
          </p:cNvSpPr>
          <p:nvPr>
            <p:ph type="sldNum" sz="quarter" idx="12"/>
          </p:nvPr>
        </p:nvSpPr>
        <p:spPr/>
        <p:txBody>
          <a:bodyPr/>
          <a:lstStyle/>
          <a:p>
            <a:fld id="{AA33AD68-02DB-4C41-B1AE-499F59C99E0D}" type="slidenum">
              <a:rPr lang="ja-JP" altLang="en-US" smtClean="0"/>
              <a:pPr/>
              <a:t>18</a:t>
            </a:fld>
            <a:endParaRPr lang="ja-JP" altLang="en-US" dirty="0"/>
          </a:p>
        </p:txBody>
      </p:sp>
    </p:spTree>
    <p:extLst>
      <p:ext uri="{BB962C8B-B14F-4D97-AF65-F5344CB8AC3E}">
        <p14:creationId xmlns:p14="http://schemas.microsoft.com/office/powerpoint/2010/main" val="155795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t>はじめに</a:t>
            </a:r>
            <a:endParaRPr kumimoji="1" lang="en-US" altLang="ja-JP" dirty="0"/>
          </a:p>
          <a:p>
            <a:r>
              <a:rPr lang="ja-JP" altLang="en-US" dirty="0"/>
              <a:t>要素技術</a:t>
            </a:r>
            <a:endParaRPr lang="en-US" altLang="ja-JP" dirty="0"/>
          </a:p>
          <a:p>
            <a:r>
              <a:rPr kumimoji="1" lang="ja-JP" altLang="en-US" dirty="0"/>
              <a:t>提案手法</a:t>
            </a:r>
            <a:endParaRPr kumimoji="1" lang="en-US" altLang="ja-JP" dirty="0"/>
          </a:p>
          <a:p>
            <a:r>
              <a:rPr lang="ja-JP" altLang="en-US" dirty="0"/>
              <a:t>実験</a:t>
            </a:r>
            <a:endParaRPr lang="en-US" altLang="ja-JP" dirty="0"/>
          </a:p>
          <a:p>
            <a:r>
              <a:rPr kumimoji="1" lang="ja-JP" altLang="en-US" dirty="0"/>
              <a:t>実験結果</a:t>
            </a:r>
            <a:endParaRPr kumimoji="1" lang="en-US" altLang="ja-JP" dirty="0"/>
          </a:p>
          <a:p>
            <a:r>
              <a:rPr lang="ja-JP" altLang="en-US" dirty="0"/>
              <a:t>まとめと考察</a:t>
            </a:r>
            <a:endParaRPr kumimoji="1" lang="ja-JP" altLang="en-US" dirty="0"/>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1</a:t>
            </a:fld>
            <a:endParaRPr lang="ja-JP" altLang="en-US" dirty="0"/>
          </a:p>
        </p:txBody>
      </p:sp>
      <p:pic>
        <p:nvPicPr>
          <p:cNvPr id="7" name="図 6" descr="傘, 帽子 が含まれている画像&#10;&#10;自動的に生成された説明">
            <a:extLst>
              <a:ext uri="{FF2B5EF4-FFF2-40B4-BE49-F238E27FC236}">
                <a16:creationId xmlns:a16="http://schemas.microsoft.com/office/drawing/2014/main" id="{CFE3A28C-926B-FB43-BB83-B68C8A5CC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428" y="2996299"/>
            <a:ext cx="2865006" cy="2865006"/>
          </a:xfrm>
          <a:prstGeom prst="rect">
            <a:avLst/>
          </a:prstGeom>
        </p:spPr>
      </p:pic>
    </p:spTree>
    <p:extLst>
      <p:ext uri="{BB962C8B-B14F-4D97-AF65-F5344CB8AC3E}">
        <p14:creationId xmlns:p14="http://schemas.microsoft.com/office/powerpoint/2010/main" val="683931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D6477-C997-2C0E-708F-AB49285488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E404A4A-1BD3-3230-2C7D-006E6E6BBE3C}"/>
              </a:ext>
            </a:extLst>
          </p:cNvPr>
          <p:cNvSpPr>
            <a:spLocks noGrp="1"/>
          </p:cNvSpPr>
          <p:nvPr>
            <p:ph type="title"/>
          </p:nvPr>
        </p:nvSpPr>
        <p:spPr/>
        <p:txBody>
          <a:bodyPr/>
          <a:lstStyle/>
          <a:p>
            <a:r>
              <a:rPr kumimoji="1" lang="ja-JP" altLang="en-US" dirty="0"/>
              <a:t>実験の流れ</a:t>
            </a:r>
            <a:r>
              <a:rPr kumimoji="1" lang="en-US" altLang="ja-JP" dirty="0"/>
              <a:t>―</a:t>
            </a:r>
            <a:r>
              <a:rPr kumimoji="1" lang="ja-JP" altLang="en-US" dirty="0"/>
              <a:t>図示</a:t>
            </a:r>
          </a:p>
        </p:txBody>
      </p:sp>
      <p:sp>
        <p:nvSpPr>
          <p:cNvPr id="4" name="スライド番号プレースホルダー 3">
            <a:extLst>
              <a:ext uri="{FF2B5EF4-FFF2-40B4-BE49-F238E27FC236}">
                <a16:creationId xmlns:a16="http://schemas.microsoft.com/office/drawing/2014/main" id="{96BC3F56-163E-5327-FE84-C8294B94B061}"/>
              </a:ext>
            </a:extLst>
          </p:cNvPr>
          <p:cNvSpPr>
            <a:spLocks noGrp="1"/>
          </p:cNvSpPr>
          <p:nvPr>
            <p:ph type="sldNum" sz="quarter" idx="12"/>
          </p:nvPr>
        </p:nvSpPr>
        <p:spPr/>
        <p:txBody>
          <a:bodyPr/>
          <a:lstStyle/>
          <a:p>
            <a:fld id="{AA33AD68-02DB-4C41-B1AE-499F59C99E0D}" type="slidenum">
              <a:rPr lang="ja-JP" altLang="en-US" smtClean="0"/>
              <a:pPr/>
              <a:t>19</a:t>
            </a:fld>
            <a:endParaRPr lang="ja-JP" altLang="en-US" dirty="0"/>
          </a:p>
        </p:txBody>
      </p:sp>
      <p:pic>
        <p:nvPicPr>
          <p:cNvPr id="7" name="コンテンツ プレースホルダー 6" descr="ダイアグラム&#10;&#10;自動的に生成された説明">
            <a:extLst>
              <a:ext uri="{FF2B5EF4-FFF2-40B4-BE49-F238E27FC236}">
                <a16:creationId xmlns:a16="http://schemas.microsoft.com/office/drawing/2014/main" id="{7D114191-1982-654F-B9F7-E12AB32EA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771" y="1901825"/>
            <a:ext cx="7878458" cy="3959225"/>
          </a:xfrm>
        </p:spPr>
      </p:pic>
      <p:sp>
        <p:nvSpPr>
          <p:cNvPr id="3" name="楕円 2">
            <a:extLst>
              <a:ext uri="{FF2B5EF4-FFF2-40B4-BE49-F238E27FC236}">
                <a16:creationId xmlns:a16="http://schemas.microsoft.com/office/drawing/2014/main" id="{263CE2D1-DA8F-5142-F378-FD0F4A45AE83}"/>
              </a:ext>
            </a:extLst>
          </p:cNvPr>
          <p:cNvSpPr/>
          <p:nvPr/>
        </p:nvSpPr>
        <p:spPr>
          <a:xfrm>
            <a:off x="390256" y="4900789"/>
            <a:ext cx="7421655" cy="120791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529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9A44A6-FD35-A991-02D8-BBF4B8825D63}"/>
              </a:ext>
            </a:extLst>
          </p:cNvPr>
          <p:cNvSpPr>
            <a:spLocks noGrp="1"/>
          </p:cNvSpPr>
          <p:nvPr>
            <p:ph type="title"/>
          </p:nvPr>
        </p:nvSpPr>
        <p:spPr/>
        <p:txBody>
          <a:bodyPr/>
          <a:lstStyle/>
          <a:p>
            <a:r>
              <a:rPr kumimoji="1" lang="ja-JP" altLang="en-US" dirty="0"/>
              <a:t>評価対象となるデータ</a:t>
            </a:r>
          </a:p>
        </p:txBody>
      </p:sp>
      <p:sp>
        <p:nvSpPr>
          <p:cNvPr id="3" name="コンテンツ プレースホルダー 2">
            <a:extLst>
              <a:ext uri="{FF2B5EF4-FFF2-40B4-BE49-F238E27FC236}">
                <a16:creationId xmlns:a16="http://schemas.microsoft.com/office/drawing/2014/main" id="{A409E983-1697-B6C7-A363-67B12831E34E}"/>
              </a:ext>
            </a:extLst>
          </p:cNvPr>
          <p:cNvSpPr>
            <a:spLocks noGrp="1"/>
          </p:cNvSpPr>
          <p:nvPr>
            <p:ph idx="1"/>
          </p:nvPr>
        </p:nvSpPr>
        <p:spPr/>
        <p:txBody>
          <a:bodyPr/>
          <a:lstStyle/>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B8FC4D3A-0B7D-A088-DE57-CF296E407EEA}"/>
              </a:ext>
            </a:extLst>
          </p:cNvPr>
          <p:cNvSpPr>
            <a:spLocks noGrp="1"/>
          </p:cNvSpPr>
          <p:nvPr>
            <p:ph type="sldNum" sz="quarter" idx="12"/>
          </p:nvPr>
        </p:nvSpPr>
        <p:spPr/>
        <p:txBody>
          <a:bodyPr/>
          <a:lstStyle/>
          <a:p>
            <a:fld id="{AA33AD68-02DB-4C41-B1AE-499F59C99E0D}" type="slidenum">
              <a:rPr lang="ja-JP" altLang="en-US" smtClean="0"/>
              <a:pPr/>
              <a:t>20</a:t>
            </a:fld>
            <a:endParaRPr lang="ja-JP" altLang="en-US" dirty="0"/>
          </a:p>
        </p:txBody>
      </p:sp>
      <p:graphicFrame>
        <p:nvGraphicFramePr>
          <p:cNvPr id="7" name="表 6">
            <a:extLst>
              <a:ext uri="{FF2B5EF4-FFF2-40B4-BE49-F238E27FC236}">
                <a16:creationId xmlns:a16="http://schemas.microsoft.com/office/drawing/2014/main" id="{A04795B2-A92F-26A4-0BFA-41BA1ABB9999}"/>
              </a:ext>
            </a:extLst>
          </p:cNvPr>
          <p:cNvGraphicFramePr>
            <a:graphicFrameLocks noGrp="1"/>
          </p:cNvGraphicFramePr>
          <p:nvPr>
            <p:extLst>
              <p:ext uri="{D42A27DB-BD31-4B8C-83A1-F6EECF244321}">
                <p14:modId xmlns:p14="http://schemas.microsoft.com/office/powerpoint/2010/main" val="669641194"/>
              </p:ext>
            </p:extLst>
          </p:nvPr>
        </p:nvGraphicFramePr>
        <p:xfrm>
          <a:off x="628650" y="2185735"/>
          <a:ext cx="7886700" cy="3261360"/>
        </p:xfrm>
        <a:graphic>
          <a:graphicData uri="http://schemas.openxmlformats.org/drawingml/2006/table">
            <a:tbl>
              <a:tblPr firstRow="1" firstCol="1" bandCol="1">
                <a:tableStyleId>{93296810-A885-4BE3-A3E7-6D5BEEA58F35}</a:tableStyleId>
              </a:tblPr>
              <a:tblGrid>
                <a:gridCol w="895350">
                  <a:extLst>
                    <a:ext uri="{9D8B030D-6E8A-4147-A177-3AD203B41FA5}">
                      <a16:colId xmlns:a16="http://schemas.microsoft.com/office/drawing/2014/main" val="4219088355"/>
                    </a:ext>
                  </a:extLst>
                </a:gridCol>
                <a:gridCol w="5588000">
                  <a:extLst>
                    <a:ext uri="{9D8B030D-6E8A-4147-A177-3AD203B41FA5}">
                      <a16:colId xmlns:a16="http://schemas.microsoft.com/office/drawing/2014/main" val="388564231"/>
                    </a:ext>
                  </a:extLst>
                </a:gridCol>
                <a:gridCol w="1403350">
                  <a:extLst>
                    <a:ext uri="{9D8B030D-6E8A-4147-A177-3AD203B41FA5}">
                      <a16:colId xmlns:a16="http://schemas.microsoft.com/office/drawing/2014/main" val="365276671"/>
                    </a:ext>
                  </a:extLst>
                </a:gridCol>
              </a:tblGrid>
              <a:tr h="370840">
                <a:tc>
                  <a:txBody>
                    <a:bodyPr/>
                    <a:lstStyle/>
                    <a:p>
                      <a:pPr algn="ctr"/>
                      <a:endParaRPr kumimoji="1" lang="ja-JP" altLang="en-US" sz="2800" dirty="0">
                        <a:latin typeface="+mj-ea"/>
                        <a:ea typeface="+mj-ea"/>
                      </a:endParaRPr>
                    </a:p>
                  </a:txBody>
                  <a:tcPr/>
                </a:tc>
                <a:tc>
                  <a:txBody>
                    <a:bodyPr/>
                    <a:lstStyle/>
                    <a:p>
                      <a:pPr algn="ctr"/>
                      <a:r>
                        <a:rPr kumimoji="1" lang="ja-JP" altLang="en-US" sz="2800" dirty="0">
                          <a:latin typeface="+mj-ea"/>
                          <a:ea typeface="+mj-ea"/>
                        </a:rPr>
                        <a:t>入力 </a:t>
                      </a:r>
                    </a:p>
                  </a:txBody>
                  <a:tcPr/>
                </a:tc>
                <a:tc>
                  <a:txBody>
                    <a:bodyPr/>
                    <a:lstStyle/>
                    <a:p>
                      <a:pPr algn="ctr"/>
                      <a:r>
                        <a:rPr kumimoji="1" lang="ja-JP" altLang="en-US" sz="2800" dirty="0">
                          <a:latin typeface="+mj-ea"/>
                          <a:ea typeface="+mj-ea"/>
                        </a:rPr>
                        <a:t>出力</a:t>
                      </a:r>
                    </a:p>
                  </a:txBody>
                  <a:tcPr/>
                </a:tc>
                <a:extLst>
                  <a:ext uri="{0D108BD9-81ED-4DB2-BD59-A6C34878D82A}">
                    <a16:rowId xmlns:a16="http://schemas.microsoft.com/office/drawing/2014/main" val="3069438309"/>
                  </a:ext>
                </a:extLst>
              </a:tr>
              <a:tr h="685800">
                <a:tc rowSpan="2">
                  <a:txBody>
                    <a:bodyPr/>
                    <a:lstStyle/>
                    <a:p>
                      <a:pPr algn="ctr"/>
                      <a:r>
                        <a:rPr kumimoji="1" lang="en-US" altLang="ja-JP" sz="2800" dirty="0">
                          <a:latin typeface="+mj-ea"/>
                          <a:ea typeface="+mj-ea"/>
                        </a:rPr>
                        <a:t>ChatGPT</a:t>
                      </a:r>
                      <a:endParaRPr kumimoji="1" lang="ja-JP" altLang="en-US" sz="2800" dirty="0">
                        <a:latin typeface="+mj-ea"/>
                        <a:ea typeface="+mj-ea"/>
                      </a:endParaRPr>
                    </a:p>
                  </a:txBody>
                  <a:tcPr/>
                </a:tc>
                <a:tc>
                  <a:txBody>
                    <a:bodyPr/>
                    <a:lstStyle/>
                    <a:p>
                      <a:pPr algn="ctr"/>
                      <a:r>
                        <a:rPr lang="ja-JP" altLang="en-US" sz="2800" dirty="0">
                          <a:latin typeface="+mj-ea"/>
                          <a:ea typeface="+mj-ea"/>
                        </a:rPr>
                        <a:t>キャラクターの状態 </a:t>
                      </a:r>
                      <a:r>
                        <a:rPr lang="en-US" altLang="ja-JP" sz="2800" dirty="0">
                          <a:latin typeface="+mj-ea"/>
                          <a:ea typeface="+mj-ea"/>
                        </a:rPr>
                        <a:t>(</a:t>
                      </a:r>
                      <a:r>
                        <a:rPr lang="ja-JP" altLang="en-US" sz="2800" dirty="0">
                          <a:latin typeface="+mj-ea"/>
                          <a:ea typeface="+mj-ea"/>
                        </a:rPr>
                        <a:t>文字列</a:t>
                      </a:r>
                      <a:r>
                        <a:rPr lang="en-US" altLang="ja-JP" sz="2800" dirty="0">
                          <a:latin typeface="+mj-ea"/>
                          <a:ea typeface="+mj-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a:t>
                      </a:r>
                      <a:r>
                        <a:rPr lang="en-US" altLang="ja-JP" sz="2800" i="1" baseline="30000" dirty="0">
                          <a:latin typeface="Times New Roman" panose="02020603050405020304" pitchFamily="18" charset="0"/>
                          <a:cs typeface="Times New Roman" panose="02020603050405020304" pitchFamily="18" charset="0"/>
                        </a:rPr>
                        <a:t>n</a:t>
                      </a:r>
                      <a:r>
                        <a:rPr lang="en-US" altLang="ja-JP" sz="2800" baseline="30000" dirty="0">
                          <a:latin typeface="Times New Roman" panose="02020603050405020304" pitchFamily="18" charset="0"/>
                          <a:cs typeface="Times New Roman" panose="02020603050405020304" pitchFamily="18" charset="0"/>
                        </a:rPr>
                        <a:t>-1)</a:t>
                      </a:r>
                      <a:endParaRPr kumimoji="1" lang="ja-JP" altLang="en-US" sz="2800" kern="1200" dirty="0">
                        <a:solidFill>
                          <a:schemeClr val="dk1"/>
                        </a:solidFill>
                        <a:latin typeface="+mj-ea"/>
                        <a:ea typeface="+mn-ea"/>
                        <a:cs typeface="+mn-cs"/>
                      </a:endParaRPr>
                    </a:p>
                  </a:txBody>
                  <a:tcPr anchor="ctr"/>
                </a:tc>
                <a:extLst>
                  <a:ext uri="{0D108BD9-81ED-4DB2-BD59-A6C34878D82A}">
                    <a16:rowId xmlns:a16="http://schemas.microsoft.com/office/drawing/2014/main" val="3369909343"/>
                  </a:ext>
                </a:extLst>
              </a:tr>
              <a:tr h="685800">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kern="1200" dirty="0">
                          <a:solidFill>
                            <a:schemeClr val="dk1"/>
                          </a:solidFill>
                          <a:latin typeface="+mj-ea"/>
                          <a:ea typeface="+mj-ea"/>
                          <a:cs typeface="+mn-cs"/>
                        </a:rPr>
                        <a:t>画像</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kern="1200" baseline="0" dirty="0">
                          <a:solidFill>
                            <a:schemeClr val="dk1"/>
                          </a:solidFill>
                          <a:latin typeface="+mj-ea"/>
                          <a:ea typeface="+mn-ea"/>
                          <a:cs typeface="Times New Roman" panose="02020603050405020304" pitchFamily="18" charset="0"/>
                        </a:rPr>
                        <a:t> </a:t>
                      </a:r>
                      <a:r>
                        <a:rPr lang="en-US" altLang="ja-JP" sz="2800" b="1" i="1" dirty="0">
                          <a:latin typeface="Times New Roman" panose="02020603050405020304" pitchFamily="18" charset="0"/>
                          <a:cs typeface="Times New Roman" panose="02020603050405020304" pitchFamily="18" charset="0"/>
                        </a:rPr>
                        <a:t>e</a:t>
                      </a:r>
                      <a:r>
                        <a:rPr lang="en-US" altLang="ja-JP" sz="2800" baseline="-25000" dirty="0">
                          <a:latin typeface="Times New Roman" panose="02020603050405020304" pitchFamily="18" charset="0"/>
                          <a:cs typeface="Times New Roman" panose="02020603050405020304" pitchFamily="18" charset="0"/>
                        </a:rPr>
                        <a:t>s</a:t>
                      </a:r>
                      <a:r>
                        <a:rPr lang="en-US" altLang="ja-JP" sz="2800" i="1" baseline="30000" dirty="0">
                          <a:latin typeface="Times New Roman" panose="02020603050405020304" pitchFamily="18" charset="0"/>
                          <a:cs typeface="Times New Roman" panose="02020603050405020304" pitchFamily="18" charset="0"/>
                        </a:rPr>
                        <a:t> </a:t>
                      </a:r>
                      <a:r>
                        <a:rPr lang="en-US" altLang="ja-JP" sz="2800" baseline="30000" dirty="0">
                          <a:latin typeface="Times New Roman" panose="02020603050405020304" pitchFamily="18" charset="0"/>
                          <a:cs typeface="Times New Roman" panose="02020603050405020304" pitchFamily="18" charset="0"/>
                        </a:rPr>
                        <a:t>(</a:t>
                      </a:r>
                      <a:r>
                        <a:rPr lang="en-US" altLang="ja-JP" sz="2800" i="1" baseline="30000" dirty="0">
                          <a:latin typeface="Times New Roman" panose="02020603050405020304" pitchFamily="18" charset="0"/>
                          <a:cs typeface="Times New Roman" panose="02020603050405020304" pitchFamily="18" charset="0"/>
                        </a:rPr>
                        <a:t>n</a:t>
                      </a:r>
                      <a:r>
                        <a:rPr lang="en-US" altLang="ja-JP" sz="2800" baseline="30000" dirty="0">
                          <a:latin typeface="Times New Roman" panose="02020603050405020304" pitchFamily="18" charset="0"/>
                          <a:cs typeface="Times New Roman" panose="02020603050405020304" pitchFamily="18" charset="0"/>
                        </a:rPr>
                        <a:t>)</a:t>
                      </a:r>
                      <a:endParaRPr kumimoji="1" lang="ja-JP" altLang="en-US" sz="2800" kern="1200" dirty="0">
                        <a:solidFill>
                          <a:schemeClr val="dk1"/>
                        </a:solidFill>
                        <a:latin typeface="+mj-ea"/>
                        <a:ea typeface="+mj-ea"/>
                        <a:cs typeface="+mn-cs"/>
                      </a:endParaRPr>
                    </a:p>
                  </a:txBody>
                  <a:tcPr anchor="ctr"/>
                </a:tc>
                <a:extLst>
                  <a:ext uri="{0D108BD9-81ED-4DB2-BD59-A6C34878D82A}">
                    <a16:rowId xmlns:a16="http://schemas.microsoft.com/office/drawing/2014/main" val="3393056385"/>
                  </a:ext>
                </a:extLst>
              </a:tr>
              <a:tr h="685800">
                <a:tc rowSpan="2">
                  <a:txBody>
                    <a:bodyPr/>
                    <a:lstStyle/>
                    <a:p>
                      <a:pPr algn="ctr"/>
                      <a:r>
                        <a:rPr kumimoji="1" lang="ja-JP" altLang="en-US" sz="2800" dirty="0">
                          <a:latin typeface="+mj-ea"/>
                          <a:ea typeface="+mj-ea"/>
                        </a:rPr>
                        <a:t>著者</a:t>
                      </a:r>
                    </a:p>
                  </a:txBody>
                  <a:tcPr/>
                </a:tc>
                <a:tc>
                  <a:txBody>
                    <a:bodyPr/>
                    <a:lstStyle/>
                    <a:p>
                      <a:pPr algn="ctr"/>
                      <a:r>
                        <a:rPr lang="ja-JP" altLang="en-US" sz="2800" dirty="0">
                          <a:latin typeface="+mj-ea"/>
                          <a:ea typeface="+mj-ea"/>
                        </a:rPr>
                        <a:t>キャラクターの状態 </a:t>
                      </a:r>
                      <a:r>
                        <a:rPr lang="en-US" altLang="ja-JP" sz="2800" dirty="0">
                          <a:latin typeface="+mj-ea"/>
                          <a:ea typeface="+mj-ea"/>
                        </a:rPr>
                        <a:t>(</a:t>
                      </a:r>
                      <a:r>
                        <a:rPr lang="ja-JP" altLang="en-US" sz="2800" dirty="0">
                          <a:latin typeface="+mj-ea"/>
                          <a:ea typeface="+mj-ea"/>
                        </a:rPr>
                        <a:t>文字列</a:t>
                      </a:r>
                      <a:r>
                        <a:rPr lang="en-US" altLang="ja-JP" sz="2800" dirty="0">
                          <a:latin typeface="+mj-ea"/>
                          <a:ea typeface="+mj-ea"/>
                        </a:rPr>
                        <a:t>)</a:t>
                      </a:r>
                    </a:p>
                  </a:txBody>
                  <a:tcPr/>
                </a:tc>
                <a:tc rowSpan="2">
                  <a:txBody>
                    <a:bodyPr/>
                    <a:lstStyle/>
                    <a:p>
                      <a:pPr algn="ctr"/>
                      <a:r>
                        <a:rPr kumimoji="1" lang="ja-JP" altLang="en-US" sz="2800" dirty="0"/>
                        <a:t> </a:t>
                      </a:r>
                      <a:r>
                        <a:rPr kumimoji="1" lang="en-US" altLang="ja-JP" sz="2800" b="1" i="1" dirty="0">
                          <a:latin typeface="Times New Roman" panose="02020603050405020304" pitchFamily="18" charset="0"/>
                          <a:cs typeface="Times New Roman" panose="02020603050405020304" pitchFamily="18" charset="0"/>
                        </a:rPr>
                        <a:t>A</a:t>
                      </a:r>
                      <a:r>
                        <a:rPr kumimoji="1" lang="en-US" altLang="ja-JP" sz="2800" dirty="0">
                          <a:latin typeface="Times New Roman" panose="02020603050405020304" pitchFamily="18" charset="0"/>
                          <a:cs typeface="Times New Roman" panose="02020603050405020304" pitchFamily="18" charset="0"/>
                        </a:rPr>
                        <a:t> </a:t>
                      </a:r>
                      <a:endParaRPr kumimoji="1" lang="ja-JP" altLang="en-US" sz="2800" dirty="0">
                        <a:latin typeface="+mj-ea"/>
                        <a:ea typeface="+mj-ea"/>
                      </a:endParaRPr>
                    </a:p>
                  </a:txBody>
                  <a:tcPr anchor="ctr"/>
                </a:tc>
                <a:extLst>
                  <a:ext uri="{0D108BD9-81ED-4DB2-BD59-A6C34878D82A}">
                    <a16:rowId xmlns:a16="http://schemas.microsoft.com/office/drawing/2014/main" val="466950489"/>
                  </a:ext>
                </a:extLst>
              </a:tr>
              <a:tr h="685800">
                <a:tc vMerge="1">
                  <a:txBody>
                    <a:bodyPr/>
                    <a:lstStyle/>
                    <a:p>
                      <a:endParaRPr kumimoji="1" lang="ja-JP" altLang="en-US"/>
                    </a:p>
                  </a:txBody>
                  <a:tcPr/>
                </a:tc>
                <a:tc>
                  <a:txBody>
                    <a:bodyPr/>
                    <a:lstStyle/>
                    <a:p>
                      <a:pPr algn="ctr"/>
                      <a:r>
                        <a:rPr kumimoji="1" lang="ja-JP" altLang="en-US" sz="2800" dirty="0">
                          <a:latin typeface="+mj-ea"/>
                          <a:ea typeface="+mj-ea"/>
                        </a:rPr>
                        <a:t>画像</a:t>
                      </a:r>
                    </a:p>
                  </a:txBody>
                  <a:tcPr/>
                </a:tc>
                <a:tc vMerge="1">
                  <a:txBody>
                    <a:bodyPr/>
                    <a:lstStyle/>
                    <a:p>
                      <a:endParaRPr kumimoji="1" lang="ja-JP" altLang="en-US"/>
                    </a:p>
                  </a:txBody>
                  <a:tcPr/>
                </a:tc>
                <a:extLst>
                  <a:ext uri="{0D108BD9-81ED-4DB2-BD59-A6C34878D82A}">
                    <a16:rowId xmlns:a16="http://schemas.microsoft.com/office/drawing/2014/main" val="3658265148"/>
                  </a:ext>
                </a:extLst>
              </a:tr>
            </a:tbl>
          </a:graphicData>
        </a:graphic>
      </p:graphicFrame>
    </p:spTree>
    <p:extLst>
      <p:ext uri="{BB962C8B-B14F-4D97-AF65-F5344CB8AC3E}">
        <p14:creationId xmlns:p14="http://schemas.microsoft.com/office/powerpoint/2010/main" val="188107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EC5B3A-0546-51F3-9DD6-429B74516016}"/>
              </a:ext>
            </a:extLst>
          </p:cNvPr>
          <p:cNvSpPr>
            <a:spLocks noGrp="1"/>
          </p:cNvSpPr>
          <p:nvPr>
            <p:ph type="title"/>
          </p:nvPr>
        </p:nvSpPr>
        <p:spPr/>
        <p:txBody>
          <a:bodyPr/>
          <a:lstStyle/>
          <a:p>
            <a:r>
              <a:rPr kumimoji="1" lang="ja-JP" altLang="en-US" dirty="0"/>
              <a:t>データの内訳</a:t>
            </a:r>
          </a:p>
        </p:txBody>
      </p:sp>
      <p:graphicFrame>
        <p:nvGraphicFramePr>
          <p:cNvPr id="5" name="コンテンツ プレースホルダー 4">
            <a:extLst>
              <a:ext uri="{FF2B5EF4-FFF2-40B4-BE49-F238E27FC236}">
                <a16:creationId xmlns:a16="http://schemas.microsoft.com/office/drawing/2014/main" id="{14688113-B24A-5096-4086-15062277C518}"/>
              </a:ext>
            </a:extLst>
          </p:cNvPr>
          <p:cNvGraphicFramePr>
            <a:graphicFrameLocks noGrp="1"/>
          </p:cNvGraphicFramePr>
          <p:nvPr>
            <p:ph idx="1"/>
            <p:extLst>
              <p:ext uri="{D42A27DB-BD31-4B8C-83A1-F6EECF244321}">
                <p14:modId xmlns:p14="http://schemas.microsoft.com/office/powerpoint/2010/main" val="3747506566"/>
              </p:ext>
            </p:extLst>
          </p:nvPr>
        </p:nvGraphicFramePr>
        <p:xfrm>
          <a:off x="628650" y="1997187"/>
          <a:ext cx="7886700" cy="2286000"/>
        </p:xfrm>
        <a:graphic>
          <a:graphicData uri="http://schemas.openxmlformats.org/drawingml/2006/table">
            <a:tbl>
              <a:tblPr firstRow="1" bandRow="1">
                <a:tableStyleId>{93296810-A885-4BE3-A3E7-6D5BEEA58F35}</a:tableStyleId>
              </a:tblPr>
              <a:tblGrid>
                <a:gridCol w="2959502">
                  <a:extLst>
                    <a:ext uri="{9D8B030D-6E8A-4147-A177-3AD203B41FA5}">
                      <a16:colId xmlns:a16="http://schemas.microsoft.com/office/drawing/2014/main" val="1065411038"/>
                    </a:ext>
                  </a:extLst>
                </a:gridCol>
                <a:gridCol w="1527858">
                  <a:extLst>
                    <a:ext uri="{9D8B030D-6E8A-4147-A177-3AD203B41FA5}">
                      <a16:colId xmlns:a16="http://schemas.microsoft.com/office/drawing/2014/main" val="3271668248"/>
                    </a:ext>
                  </a:extLst>
                </a:gridCol>
                <a:gridCol w="3399340">
                  <a:extLst>
                    <a:ext uri="{9D8B030D-6E8A-4147-A177-3AD203B41FA5}">
                      <a16:colId xmlns:a16="http://schemas.microsoft.com/office/drawing/2014/main" val="2436159316"/>
                    </a:ext>
                  </a:extLst>
                </a:gridCol>
              </a:tblGrid>
              <a:tr h="415973">
                <a:tc>
                  <a:txBody>
                    <a:bodyPr/>
                    <a:lstStyle/>
                    <a:p>
                      <a:pPr algn="ctr"/>
                      <a:r>
                        <a:rPr kumimoji="1" lang="ja-JP" altLang="en-US" sz="2400" dirty="0">
                          <a:latin typeface="+mj-ea"/>
                          <a:ea typeface="+mj-ea"/>
                        </a:rPr>
                        <a:t>状態の属性</a:t>
                      </a:r>
                    </a:p>
                  </a:txBody>
                  <a:tcPr/>
                </a:tc>
                <a:tc>
                  <a:txBody>
                    <a:bodyPr/>
                    <a:lstStyle/>
                    <a:p>
                      <a:pPr algn="ctr"/>
                      <a:r>
                        <a:rPr kumimoji="1" lang="ja-JP" altLang="en-US" sz="2400" dirty="0">
                          <a:latin typeface="+mj-ea"/>
                          <a:ea typeface="+mj-ea"/>
                        </a:rPr>
                        <a:t>データ数</a:t>
                      </a:r>
                    </a:p>
                  </a:txBody>
                  <a:tcPr/>
                </a:tc>
                <a:tc>
                  <a:txBody>
                    <a:bodyPr/>
                    <a:lstStyle/>
                    <a:p>
                      <a:pPr algn="ctr"/>
                      <a:r>
                        <a:rPr kumimoji="1" lang="ja-JP" altLang="en-US" sz="2400" dirty="0">
                          <a:latin typeface="+mj-ea"/>
                          <a:ea typeface="+mj-ea"/>
                        </a:rPr>
                        <a:t>例</a:t>
                      </a:r>
                    </a:p>
                  </a:txBody>
                  <a:tcPr/>
                </a:tc>
                <a:extLst>
                  <a:ext uri="{0D108BD9-81ED-4DB2-BD59-A6C34878D82A}">
                    <a16:rowId xmlns:a16="http://schemas.microsoft.com/office/drawing/2014/main" val="4006447934"/>
                  </a:ext>
                </a:extLst>
              </a:tr>
              <a:tr h="415973">
                <a:tc>
                  <a:txBody>
                    <a:bodyPr/>
                    <a:lstStyle/>
                    <a:p>
                      <a:pPr algn="ctr"/>
                      <a:r>
                        <a:rPr kumimoji="1" lang="ja-JP" altLang="en-US" sz="2400" dirty="0">
                          <a:latin typeface="+mj-ea"/>
                          <a:ea typeface="+mj-ea"/>
                        </a:rPr>
                        <a:t>日常的な状態</a:t>
                      </a:r>
                    </a:p>
                  </a:txBody>
                  <a:tcPr/>
                </a:tc>
                <a:tc>
                  <a:txBody>
                    <a:bodyPr/>
                    <a:lstStyle/>
                    <a:p>
                      <a:pPr algn="ctr"/>
                      <a:r>
                        <a:rPr kumimoji="1" lang="en-US" altLang="ja-JP" sz="2400" dirty="0">
                          <a:latin typeface="+mj-ea"/>
                          <a:ea typeface="+mj-ea"/>
                        </a:rPr>
                        <a:t>5</a:t>
                      </a:r>
                      <a:endParaRPr kumimoji="1" lang="ja-JP" altLang="en-US" sz="2400" dirty="0">
                        <a:latin typeface="+mj-ea"/>
                        <a:ea typeface="+mj-ea"/>
                      </a:endParaRPr>
                    </a:p>
                  </a:txBody>
                  <a:tcPr/>
                </a:tc>
                <a:tc>
                  <a:txBody>
                    <a:bodyPr/>
                    <a:lstStyle/>
                    <a:p>
                      <a:pPr algn="ctr"/>
                      <a:r>
                        <a:rPr kumimoji="1" lang="en-US" altLang="ja-JP" sz="2400" dirty="0">
                          <a:latin typeface="+mj-ea"/>
                          <a:ea typeface="+mj-ea"/>
                        </a:rPr>
                        <a:t>commuting</a:t>
                      </a:r>
                      <a:endParaRPr kumimoji="1" lang="ja-JP" altLang="en-US" sz="2400" dirty="0">
                        <a:latin typeface="+mj-ea"/>
                        <a:ea typeface="+mj-ea"/>
                      </a:endParaRPr>
                    </a:p>
                  </a:txBody>
                  <a:tcPr/>
                </a:tc>
                <a:extLst>
                  <a:ext uri="{0D108BD9-81ED-4DB2-BD59-A6C34878D82A}">
                    <a16:rowId xmlns:a16="http://schemas.microsoft.com/office/drawing/2014/main" val="3402398979"/>
                  </a:ext>
                </a:extLst>
              </a:tr>
              <a:tr h="415973">
                <a:tc>
                  <a:txBody>
                    <a:bodyPr/>
                    <a:lstStyle/>
                    <a:p>
                      <a:pPr algn="ctr"/>
                      <a:r>
                        <a:rPr kumimoji="1" lang="ja-JP" altLang="en-US" sz="2400" dirty="0">
                          <a:latin typeface="+mj-ea"/>
                          <a:ea typeface="+mj-ea"/>
                        </a:rPr>
                        <a:t>良い状態</a:t>
                      </a:r>
                    </a:p>
                  </a:txBody>
                  <a:tcPr/>
                </a:tc>
                <a:tc>
                  <a:txBody>
                    <a:bodyPr/>
                    <a:lstStyle/>
                    <a:p>
                      <a:pPr algn="ctr"/>
                      <a:r>
                        <a:rPr kumimoji="1" lang="en-US" altLang="ja-JP" sz="2400" dirty="0">
                          <a:latin typeface="+mj-ea"/>
                          <a:ea typeface="+mj-ea"/>
                        </a:rPr>
                        <a:t>5</a:t>
                      </a:r>
                      <a:endParaRPr kumimoji="1" lang="ja-JP" altLang="en-US" sz="2400" dirty="0">
                        <a:latin typeface="+mj-ea"/>
                        <a:ea typeface="+mj-ea"/>
                      </a:endParaRPr>
                    </a:p>
                  </a:txBody>
                  <a:tcPr/>
                </a:tc>
                <a:tc>
                  <a:txBody>
                    <a:bodyPr/>
                    <a:lstStyle/>
                    <a:p>
                      <a:pPr algn="ctr"/>
                      <a:r>
                        <a:rPr kumimoji="1" lang="en-US" altLang="ja-JP" sz="2400" dirty="0">
                          <a:latin typeface="+mj-ea"/>
                          <a:ea typeface="+mj-ea"/>
                        </a:rPr>
                        <a:t>birthday</a:t>
                      </a:r>
                      <a:endParaRPr kumimoji="1" lang="ja-JP" altLang="en-US" sz="2400" dirty="0">
                        <a:latin typeface="+mj-ea"/>
                        <a:ea typeface="+mj-ea"/>
                      </a:endParaRPr>
                    </a:p>
                  </a:txBody>
                  <a:tcPr/>
                </a:tc>
                <a:extLst>
                  <a:ext uri="{0D108BD9-81ED-4DB2-BD59-A6C34878D82A}">
                    <a16:rowId xmlns:a16="http://schemas.microsoft.com/office/drawing/2014/main" val="539653989"/>
                  </a:ext>
                </a:extLst>
              </a:tr>
              <a:tr h="415973">
                <a:tc>
                  <a:txBody>
                    <a:bodyPr/>
                    <a:lstStyle/>
                    <a:p>
                      <a:pPr algn="ctr"/>
                      <a:r>
                        <a:rPr kumimoji="1" lang="ja-JP" altLang="en-US" sz="2400" dirty="0">
                          <a:latin typeface="+mj-ea"/>
                          <a:ea typeface="+mj-ea"/>
                        </a:rPr>
                        <a:t>悪い状態</a:t>
                      </a:r>
                    </a:p>
                  </a:txBody>
                  <a:tcPr/>
                </a:tc>
                <a:tc>
                  <a:txBody>
                    <a:bodyPr/>
                    <a:lstStyle/>
                    <a:p>
                      <a:pPr algn="ctr"/>
                      <a:r>
                        <a:rPr kumimoji="1" lang="en-US" altLang="ja-JP" sz="2400" dirty="0">
                          <a:latin typeface="+mj-ea"/>
                          <a:ea typeface="+mj-ea"/>
                        </a:rPr>
                        <a:t>5</a:t>
                      </a:r>
                      <a:endParaRPr kumimoji="1" lang="ja-JP" altLang="en-US" sz="2400" dirty="0">
                        <a:latin typeface="+mj-ea"/>
                        <a:ea typeface="+mj-ea"/>
                      </a:endParaRPr>
                    </a:p>
                  </a:txBody>
                  <a:tcPr/>
                </a:tc>
                <a:tc>
                  <a:txBody>
                    <a:bodyPr/>
                    <a:lstStyle/>
                    <a:p>
                      <a:pPr algn="ctr"/>
                      <a:r>
                        <a:rPr kumimoji="1" lang="en-US" altLang="ja-JP" sz="2400" dirty="0">
                          <a:latin typeface="+mj-ea"/>
                          <a:ea typeface="+mj-ea"/>
                        </a:rPr>
                        <a:t>facing failures</a:t>
                      </a:r>
                      <a:endParaRPr kumimoji="1" lang="ja-JP" altLang="en-US" sz="2400" dirty="0">
                        <a:latin typeface="+mj-ea"/>
                        <a:ea typeface="+mj-ea"/>
                      </a:endParaRPr>
                    </a:p>
                  </a:txBody>
                  <a:tcPr/>
                </a:tc>
                <a:extLst>
                  <a:ext uri="{0D108BD9-81ED-4DB2-BD59-A6C34878D82A}">
                    <a16:rowId xmlns:a16="http://schemas.microsoft.com/office/drawing/2014/main" val="1695793104"/>
                  </a:ext>
                </a:extLst>
              </a:tr>
              <a:tr h="415973">
                <a:tc>
                  <a:txBody>
                    <a:bodyPr/>
                    <a:lstStyle/>
                    <a:p>
                      <a:pPr algn="ctr"/>
                      <a:r>
                        <a:rPr kumimoji="1" lang="ja-JP" altLang="en-US" sz="2400" dirty="0">
                          <a:latin typeface="+mj-ea"/>
                          <a:ea typeface="+mj-ea"/>
                        </a:rPr>
                        <a:t>ペルソナ関連の状態</a:t>
                      </a:r>
                    </a:p>
                  </a:txBody>
                  <a:tcPr/>
                </a:tc>
                <a:tc>
                  <a:txBody>
                    <a:bodyPr/>
                    <a:lstStyle/>
                    <a:p>
                      <a:pPr algn="ctr"/>
                      <a:r>
                        <a:rPr kumimoji="1" lang="en-US" altLang="ja-JP" sz="2400" dirty="0">
                          <a:latin typeface="+mj-ea"/>
                          <a:ea typeface="+mj-ea"/>
                        </a:rPr>
                        <a:t>5</a:t>
                      </a:r>
                      <a:endParaRPr kumimoji="1" lang="ja-JP" altLang="en-US" sz="2400" dirty="0">
                        <a:latin typeface="+mj-ea"/>
                        <a:ea typeface="+mj-ea"/>
                      </a:endParaRPr>
                    </a:p>
                  </a:txBody>
                  <a:tcPr/>
                </a:tc>
                <a:tc>
                  <a:txBody>
                    <a:bodyPr/>
                    <a:lstStyle/>
                    <a:p>
                      <a:pPr algn="ctr"/>
                      <a:r>
                        <a:rPr kumimoji="1" lang="en-US" altLang="ja-JP" sz="2000" dirty="0">
                          <a:latin typeface="+mj-ea"/>
                          <a:ea typeface="+mj-ea"/>
                        </a:rPr>
                        <a:t>complimented by </a:t>
                      </a:r>
                      <a:r>
                        <a:rPr kumimoji="1" lang="ja-JP" altLang="en-US" sz="2000" dirty="0">
                          <a:latin typeface="+mj-ea"/>
                          <a:ea typeface="+mj-ea"/>
                        </a:rPr>
                        <a:t>お兄ちゃん</a:t>
                      </a:r>
                    </a:p>
                  </a:txBody>
                  <a:tcPr/>
                </a:tc>
                <a:extLst>
                  <a:ext uri="{0D108BD9-81ED-4DB2-BD59-A6C34878D82A}">
                    <a16:rowId xmlns:a16="http://schemas.microsoft.com/office/drawing/2014/main" val="1686705874"/>
                  </a:ext>
                </a:extLst>
              </a:tr>
            </a:tbl>
          </a:graphicData>
        </a:graphic>
      </p:graphicFrame>
      <p:sp>
        <p:nvSpPr>
          <p:cNvPr id="4" name="スライド番号プレースホルダー 3">
            <a:extLst>
              <a:ext uri="{FF2B5EF4-FFF2-40B4-BE49-F238E27FC236}">
                <a16:creationId xmlns:a16="http://schemas.microsoft.com/office/drawing/2014/main" id="{02246E0A-8BBB-05B1-5455-E578E0686237}"/>
              </a:ext>
            </a:extLst>
          </p:cNvPr>
          <p:cNvSpPr>
            <a:spLocks noGrp="1"/>
          </p:cNvSpPr>
          <p:nvPr>
            <p:ph type="sldNum" sz="quarter" idx="12"/>
          </p:nvPr>
        </p:nvSpPr>
        <p:spPr/>
        <p:txBody>
          <a:bodyPr/>
          <a:lstStyle/>
          <a:p>
            <a:fld id="{AA33AD68-02DB-4C41-B1AE-499F59C99E0D}" type="slidenum">
              <a:rPr lang="ja-JP" altLang="en-US" smtClean="0"/>
              <a:pPr/>
              <a:t>21</a:t>
            </a:fld>
            <a:endParaRPr lang="ja-JP" altLang="en-US" dirty="0"/>
          </a:p>
        </p:txBody>
      </p:sp>
      <p:graphicFrame>
        <p:nvGraphicFramePr>
          <p:cNvPr id="6" name="表 5">
            <a:extLst>
              <a:ext uri="{FF2B5EF4-FFF2-40B4-BE49-F238E27FC236}">
                <a16:creationId xmlns:a16="http://schemas.microsoft.com/office/drawing/2014/main" id="{5E5C55FF-E900-7D8C-5EDC-7CB4327FAD53}"/>
              </a:ext>
            </a:extLst>
          </p:cNvPr>
          <p:cNvGraphicFramePr>
            <a:graphicFrameLocks noGrp="1"/>
          </p:cNvGraphicFramePr>
          <p:nvPr>
            <p:extLst>
              <p:ext uri="{D42A27DB-BD31-4B8C-83A1-F6EECF244321}">
                <p14:modId xmlns:p14="http://schemas.microsoft.com/office/powerpoint/2010/main" val="1221182248"/>
              </p:ext>
            </p:extLst>
          </p:nvPr>
        </p:nvGraphicFramePr>
        <p:xfrm>
          <a:off x="628650" y="4633969"/>
          <a:ext cx="7886700" cy="1371600"/>
        </p:xfrm>
        <a:graphic>
          <a:graphicData uri="http://schemas.openxmlformats.org/drawingml/2006/table">
            <a:tbl>
              <a:tblPr firstRow="1" bandRow="1">
                <a:tableStyleId>{93296810-A885-4BE3-A3E7-6D5BEEA58F35}</a:tableStyleId>
              </a:tblPr>
              <a:tblGrid>
                <a:gridCol w="3943350">
                  <a:extLst>
                    <a:ext uri="{9D8B030D-6E8A-4147-A177-3AD203B41FA5}">
                      <a16:colId xmlns:a16="http://schemas.microsoft.com/office/drawing/2014/main" val="552571900"/>
                    </a:ext>
                  </a:extLst>
                </a:gridCol>
                <a:gridCol w="3943350">
                  <a:extLst>
                    <a:ext uri="{9D8B030D-6E8A-4147-A177-3AD203B41FA5}">
                      <a16:colId xmlns:a16="http://schemas.microsoft.com/office/drawing/2014/main" val="1776118626"/>
                    </a:ext>
                  </a:extLst>
                </a:gridCol>
              </a:tblGrid>
              <a:tr h="380599">
                <a:tc>
                  <a:txBody>
                    <a:bodyPr/>
                    <a:lstStyle/>
                    <a:p>
                      <a:pPr algn="ctr"/>
                      <a:r>
                        <a:rPr kumimoji="1" lang="ja-JP" altLang="en-US" sz="2400" dirty="0">
                          <a:latin typeface="+mj-ea"/>
                          <a:ea typeface="+mj-ea"/>
                        </a:rPr>
                        <a:t>画像の属性</a:t>
                      </a:r>
                    </a:p>
                  </a:txBody>
                  <a:tcPr/>
                </a:tc>
                <a:tc>
                  <a:txBody>
                    <a:bodyPr/>
                    <a:lstStyle/>
                    <a:p>
                      <a:pPr algn="ctr"/>
                      <a:r>
                        <a:rPr kumimoji="1" lang="ja-JP" altLang="en-US" sz="2400" dirty="0">
                          <a:latin typeface="+mj-ea"/>
                          <a:ea typeface="+mj-ea"/>
                        </a:rPr>
                        <a:t>データ数</a:t>
                      </a:r>
                    </a:p>
                  </a:txBody>
                  <a:tcPr/>
                </a:tc>
                <a:extLst>
                  <a:ext uri="{0D108BD9-81ED-4DB2-BD59-A6C34878D82A}">
                    <a16:rowId xmlns:a16="http://schemas.microsoft.com/office/drawing/2014/main" val="3014296016"/>
                  </a:ext>
                </a:extLst>
              </a:tr>
              <a:tr h="380599">
                <a:tc>
                  <a:txBody>
                    <a:bodyPr/>
                    <a:lstStyle/>
                    <a:p>
                      <a:pPr algn="ctr"/>
                      <a:r>
                        <a:rPr kumimoji="1" lang="ja-JP" altLang="en-US" sz="2400" dirty="0">
                          <a:latin typeface="+mj-ea"/>
                          <a:ea typeface="+mj-ea"/>
                        </a:rPr>
                        <a:t>風景</a:t>
                      </a:r>
                    </a:p>
                  </a:txBody>
                  <a:tcPr/>
                </a:tc>
                <a:tc>
                  <a:txBody>
                    <a:bodyPr/>
                    <a:lstStyle/>
                    <a:p>
                      <a:pPr algn="ctr"/>
                      <a:r>
                        <a:rPr kumimoji="1" lang="en-US" altLang="ja-JP" sz="2400" dirty="0">
                          <a:latin typeface="+mj-ea"/>
                          <a:ea typeface="+mj-ea"/>
                        </a:rPr>
                        <a:t>10</a:t>
                      </a:r>
                      <a:endParaRPr kumimoji="1" lang="ja-JP" altLang="en-US" sz="2400" dirty="0">
                        <a:latin typeface="+mj-ea"/>
                        <a:ea typeface="+mj-ea"/>
                      </a:endParaRPr>
                    </a:p>
                  </a:txBody>
                  <a:tcPr/>
                </a:tc>
                <a:extLst>
                  <a:ext uri="{0D108BD9-81ED-4DB2-BD59-A6C34878D82A}">
                    <a16:rowId xmlns:a16="http://schemas.microsoft.com/office/drawing/2014/main" val="2257702582"/>
                  </a:ext>
                </a:extLst>
              </a:tr>
              <a:tr h="380599">
                <a:tc>
                  <a:txBody>
                    <a:bodyPr/>
                    <a:lstStyle/>
                    <a:p>
                      <a:pPr algn="ctr"/>
                      <a:r>
                        <a:rPr kumimoji="1" lang="ja-JP" altLang="en-US" sz="2400" dirty="0">
                          <a:latin typeface="+mj-ea"/>
                          <a:ea typeface="+mj-ea"/>
                        </a:rPr>
                        <a:t>ペルソナ関連の画像</a:t>
                      </a:r>
                    </a:p>
                  </a:txBody>
                  <a:tcPr/>
                </a:tc>
                <a:tc>
                  <a:txBody>
                    <a:bodyPr/>
                    <a:lstStyle/>
                    <a:p>
                      <a:pPr algn="ctr"/>
                      <a:r>
                        <a:rPr kumimoji="1" lang="en-US" altLang="ja-JP" sz="2400" dirty="0">
                          <a:latin typeface="+mj-ea"/>
                          <a:ea typeface="+mj-ea"/>
                        </a:rPr>
                        <a:t>10</a:t>
                      </a:r>
                      <a:endParaRPr kumimoji="1" lang="ja-JP" altLang="en-US" sz="2400" dirty="0">
                        <a:latin typeface="+mj-ea"/>
                        <a:ea typeface="+mj-ea"/>
                      </a:endParaRPr>
                    </a:p>
                  </a:txBody>
                  <a:tcPr/>
                </a:tc>
                <a:extLst>
                  <a:ext uri="{0D108BD9-81ED-4DB2-BD59-A6C34878D82A}">
                    <a16:rowId xmlns:a16="http://schemas.microsoft.com/office/drawing/2014/main" val="2796342783"/>
                  </a:ext>
                </a:extLst>
              </a:tr>
            </a:tbl>
          </a:graphicData>
        </a:graphic>
      </p:graphicFrame>
      <p:sp>
        <p:nvSpPr>
          <p:cNvPr id="7" name="テキスト ボックス 6">
            <a:extLst>
              <a:ext uri="{FF2B5EF4-FFF2-40B4-BE49-F238E27FC236}">
                <a16:creationId xmlns:a16="http://schemas.microsoft.com/office/drawing/2014/main" id="{ECDE71CB-C314-AB5C-BC1D-B7C65BF7656A}"/>
              </a:ext>
            </a:extLst>
          </p:cNvPr>
          <p:cNvSpPr txBox="1"/>
          <p:nvPr/>
        </p:nvSpPr>
        <p:spPr>
          <a:xfrm>
            <a:off x="2627453" y="1535522"/>
            <a:ext cx="3889093" cy="461665"/>
          </a:xfrm>
          <a:prstGeom prst="rect">
            <a:avLst/>
          </a:prstGeom>
          <a:noFill/>
        </p:spPr>
        <p:txBody>
          <a:bodyPr wrap="square" rtlCol="0">
            <a:spAutoFit/>
          </a:bodyPr>
          <a:lstStyle/>
          <a:p>
            <a:r>
              <a:rPr kumimoji="1" lang="ja-JP" altLang="en-US" sz="2400" dirty="0"/>
              <a:t>キャラクターの状態の属性</a:t>
            </a:r>
          </a:p>
        </p:txBody>
      </p:sp>
      <p:sp>
        <p:nvSpPr>
          <p:cNvPr id="8" name="テキスト ボックス 7">
            <a:extLst>
              <a:ext uri="{FF2B5EF4-FFF2-40B4-BE49-F238E27FC236}">
                <a16:creationId xmlns:a16="http://schemas.microsoft.com/office/drawing/2014/main" id="{06569DB3-80D3-CF45-C897-C39652F8DC20}"/>
              </a:ext>
            </a:extLst>
          </p:cNvPr>
          <p:cNvSpPr txBox="1"/>
          <p:nvPr/>
        </p:nvSpPr>
        <p:spPr>
          <a:xfrm>
            <a:off x="3715472" y="4227746"/>
            <a:ext cx="1713054" cy="461665"/>
          </a:xfrm>
          <a:prstGeom prst="rect">
            <a:avLst/>
          </a:prstGeom>
          <a:noFill/>
        </p:spPr>
        <p:txBody>
          <a:bodyPr wrap="square" rtlCol="0">
            <a:spAutoFit/>
          </a:bodyPr>
          <a:lstStyle/>
          <a:p>
            <a:r>
              <a:rPr kumimoji="1" lang="ja-JP" altLang="en-US" sz="2400" dirty="0"/>
              <a:t>画像の属性</a:t>
            </a:r>
          </a:p>
        </p:txBody>
      </p:sp>
    </p:spTree>
    <p:extLst>
      <p:ext uri="{BB962C8B-B14F-4D97-AF65-F5344CB8AC3E}">
        <p14:creationId xmlns:p14="http://schemas.microsoft.com/office/powerpoint/2010/main" val="4486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579E1C-55EE-7617-2C32-557EDC8EE3A3}"/>
              </a:ext>
            </a:extLst>
          </p:cNvPr>
          <p:cNvSpPr>
            <a:spLocks noGrp="1"/>
          </p:cNvSpPr>
          <p:nvPr>
            <p:ph type="title"/>
          </p:nvPr>
        </p:nvSpPr>
        <p:spPr/>
        <p:txBody>
          <a:bodyPr/>
          <a:lstStyle/>
          <a:p>
            <a:r>
              <a:rPr lang="ja-JP" altLang="en-US" dirty="0"/>
              <a:t>ペルソナ関連の画像</a:t>
            </a:r>
            <a:r>
              <a:rPr kumimoji="1" lang="ja-JP" altLang="en-US" dirty="0"/>
              <a:t>の例</a:t>
            </a:r>
          </a:p>
        </p:txBody>
      </p:sp>
      <p:pic>
        <p:nvPicPr>
          <p:cNvPr id="6" name="コンテンツ プレースホルダー 5" descr="草の上に置かれた花&#10;&#10;自動的に生成された説明">
            <a:extLst>
              <a:ext uri="{FF2B5EF4-FFF2-40B4-BE49-F238E27FC236}">
                <a16:creationId xmlns:a16="http://schemas.microsoft.com/office/drawing/2014/main" id="{57B343BE-A0F6-A7E6-C90C-0636C87236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95395" y="2021043"/>
            <a:ext cx="4919955" cy="3689968"/>
          </a:xfrm>
        </p:spPr>
      </p:pic>
      <p:sp>
        <p:nvSpPr>
          <p:cNvPr id="4" name="スライド番号プレースホルダー 3">
            <a:extLst>
              <a:ext uri="{FF2B5EF4-FFF2-40B4-BE49-F238E27FC236}">
                <a16:creationId xmlns:a16="http://schemas.microsoft.com/office/drawing/2014/main" id="{B7DD201F-05EF-6474-3C5B-6C2E01003C44}"/>
              </a:ext>
            </a:extLst>
          </p:cNvPr>
          <p:cNvSpPr>
            <a:spLocks noGrp="1"/>
          </p:cNvSpPr>
          <p:nvPr>
            <p:ph type="sldNum" sz="quarter" idx="12"/>
          </p:nvPr>
        </p:nvSpPr>
        <p:spPr/>
        <p:txBody>
          <a:bodyPr/>
          <a:lstStyle/>
          <a:p>
            <a:fld id="{AA33AD68-02DB-4C41-B1AE-499F59C99E0D}" type="slidenum">
              <a:rPr lang="ja-JP" altLang="en-US" smtClean="0"/>
              <a:pPr/>
              <a:t>22</a:t>
            </a:fld>
            <a:endParaRPr lang="ja-JP" altLang="en-US" dirty="0"/>
          </a:p>
        </p:txBody>
      </p:sp>
      <p:sp>
        <p:nvSpPr>
          <p:cNvPr id="7" name="テキスト ボックス 6">
            <a:extLst>
              <a:ext uri="{FF2B5EF4-FFF2-40B4-BE49-F238E27FC236}">
                <a16:creationId xmlns:a16="http://schemas.microsoft.com/office/drawing/2014/main" id="{929B6D38-C8EF-617C-9328-6E27BBFB6DCC}"/>
              </a:ext>
            </a:extLst>
          </p:cNvPr>
          <p:cNvSpPr txBox="1"/>
          <p:nvPr/>
        </p:nvSpPr>
        <p:spPr>
          <a:xfrm>
            <a:off x="462987" y="2311755"/>
            <a:ext cx="3229337" cy="2677656"/>
          </a:xfrm>
          <a:prstGeom prst="rect">
            <a:avLst/>
          </a:prstGeom>
          <a:noFill/>
        </p:spPr>
        <p:txBody>
          <a:bodyPr wrap="square" rtlCol="0">
            <a:spAutoFit/>
          </a:bodyPr>
          <a:lstStyle/>
          <a:p>
            <a:r>
              <a:rPr kumimoji="1" lang="ja-JP" altLang="en-US" sz="2800" dirty="0"/>
              <a:t>ほのかは花が好き</a:t>
            </a:r>
            <a:br>
              <a:rPr kumimoji="1" lang="en-US" altLang="ja-JP" sz="2800" dirty="0"/>
            </a:br>
            <a:r>
              <a:rPr kumimoji="1" lang="ja-JP" altLang="en-US" sz="2800" dirty="0"/>
              <a:t>→特に興味を示す</a:t>
            </a:r>
            <a:br>
              <a:rPr kumimoji="1" lang="en-US" altLang="ja-JP" sz="2800" dirty="0"/>
            </a:br>
            <a:r>
              <a:rPr kumimoji="1" lang="ja-JP" altLang="en-US" sz="2800" dirty="0"/>
              <a:t>　蓋然性が高い</a:t>
            </a:r>
            <a:endParaRPr kumimoji="1" lang="en-US" altLang="ja-JP" sz="2800" dirty="0"/>
          </a:p>
          <a:p>
            <a:endParaRPr kumimoji="1" lang="en-US" altLang="ja-JP" sz="2800" dirty="0"/>
          </a:p>
          <a:p>
            <a:r>
              <a:rPr kumimoji="1" lang="ja-JP" altLang="en-US" sz="2800" dirty="0"/>
              <a:t>選好に基づいた</a:t>
            </a:r>
            <a:br>
              <a:rPr kumimoji="1" lang="en-US" altLang="ja-JP" sz="2800" dirty="0"/>
            </a:br>
            <a:r>
              <a:rPr kumimoji="1" lang="ja-JP" altLang="en-US" sz="2800" dirty="0"/>
              <a:t>被写体</a:t>
            </a:r>
            <a:endParaRPr kumimoji="1" lang="en-US" altLang="ja-JP" sz="2800" dirty="0"/>
          </a:p>
        </p:txBody>
      </p:sp>
    </p:spTree>
    <p:extLst>
      <p:ext uri="{BB962C8B-B14F-4D97-AF65-F5344CB8AC3E}">
        <p14:creationId xmlns:p14="http://schemas.microsoft.com/office/powerpoint/2010/main" val="819405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105C5-F055-429B-6F39-24A6266F99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A060BA-90C0-BC17-2446-857C1202C0B5}"/>
              </a:ext>
            </a:extLst>
          </p:cNvPr>
          <p:cNvSpPr>
            <a:spLocks noGrp="1"/>
          </p:cNvSpPr>
          <p:nvPr>
            <p:ph type="title"/>
          </p:nvPr>
        </p:nvSpPr>
        <p:spPr/>
        <p:txBody>
          <a:bodyPr/>
          <a:lstStyle/>
          <a:p>
            <a:r>
              <a:rPr kumimoji="1" lang="ja-JP" altLang="en-US" dirty="0"/>
              <a:t>実験の流れ</a:t>
            </a:r>
            <a:r>
              <a:rPr kumimoji="1" lang="en-US" altLang="ja-JP" dirty="0"/>
              <a:t>―</a:t>
            </a:r>
            <a:r>
              <a:rPr kumimoji="1" lang="ja-JP" altLang="en-US" dirty="0"/>
              <a:t>図示</a:t>
            </a:r>
          </a:p>
        </p:txBody>
      </p:sp>
      <p:sp>
        <p:nvSpPr>
          <p:cNvPr id="4" name="スライド番号プレースホルダー 3">
            <a:extLst>
              <a:ext uri="{FF2B5EF4-FFF2-40B4-BE49-F238E27FC236}">
                <a16:creationId xmlns:a16="http://schemas.microsoft.com/office/drawing/2014/main" id="{2B642EEE-CA34-8C69-1DC4-951DAC0C742B}"/>
              </a:ext>
            </a:extLst>
          </p:cNvPr>
          <p:cNvSpPr>
            <a:spLocks noGrp="1"/>
          </p:cNvSpPr>
          <p:nvPr>
            <p:ph type="sldNum" sz="quarter" idx="12"/>
          </p:nvPr>
        </p:nvSpPr>
        <p:spPr/>
        <p:txBody>
          <a:bodyPr/>
          <a:lstStyle/>
          <a:p>
            <a:fld id="{AA33AD68-02DB-4C41-B1AE-499F59C99E0D}" type="slidenum">
              <a:rPr lang="ja-JP" altLang="en-US" smtClean="0"/>
              <a:pPr/>
              <a:t>23</a:t>
            </a:fld>
            <a:endParaRPr lang="ja-JP" altLang="en-US" dirty="0"/>
          </a:p>
        </p:txBody>
      </p:sp>
      <p:pic>
        <p:nvPicPr>
          <p:cNvPr id="7" name="コンテンツ プレースホルダー 6" descr="ダイアグラム&#10;&#10;自動的に生成された説明">
            <a:extLst>
              <a:ext uri="{FF2B5EF4-FFF2-40B4-BE49-F238E27FC236}">
                <a16:creationId xmlns:a16="http://schemas.microsoft.com/office/drawing/2014/main" id="{79806CE0-1C80-50B9-D9A3-5B3DA6EC4C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771" y="1901825"/>
            <a:ext cx="7878458" cy="3959225"/>
          </a:xfrm>
        </p:spPr>
      </p:pic>
      <p:sp>
        <p:nvSpPr>
          <p:cNvPr id="3" name="楕円 2">
            <a:extLst>
              <a:ext uri="{FF2B5EF4-FFF2-40B4-BE49-F238E27FC236}">
                <a16:creationId xmlns:a16="http://schemas.microsoft.com/office/drawing/2014/main" id="{96E53B66-A064-7988-10E8-16787ADF8B8A}"/>
              </a:ext>
            </a:extLst>
          </p:cNvPr>
          <p:cNvSpPr/>
          <p:nvPr/>
        </p:nvSpPr>
        <p:spPr>
          <a:xfrm>
            <a:off x="311234" y="2990320"/>
            <a:ext cx="7421655" cy="178223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426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420384E-F69E-ECAD-569D-FCB4EEF21ED6}"/>
              </a:ext>
            </a:extLst>
          </p:cNvPr>
          <p:cNvSpPr>
            <a:spLocks noGrp="1"/>
          </p:cNvSpPr>
          <p:nvPr>
            <p:ph idx="1"/>
          </p:nvPr>
        </p:nvSpPr>
        <p:spPr>
          <a:xfrm>
            <a:off x="557530" y="1690689"/>
            <a:ext cx="7886700" cy="4454398"/>
          </a:xfrm>
        </p:spPr>
        <p:txBody>
          <a:bodyPr>
            <a:normAutofit/>
          </a:bodyPr>
          <a:lstStyle/>
          <a:p>
            <a:r>
              <a:rPr kumimoji="1" lang="en-US" altLang="ja-JP" dirty="0"/>
              <a:t>temperature = 0 </a:t>
            </a:r>
            <a:r>
              <a:rPr lang="ja-JP" altLang="en-US" dirty="0"/>
              <a:t>に設定</a:t>
            </a:r>
            <a:endParaRPr kumimoji="1" lang="en-US" altLang="ja-JP" dirty="0"/>
          </a:p>
          <a:p>
            <a:r>
              <a:rPr kumimoji="1" lang="ja-JP" altLang="en-US" dirty="0"/>
              <a:t>ペルソナデータと感情ベクトルの説明を</a:t>
            </a:r>
            <a:br>
              <a:rPr kumimoji="1" lang="en-US" altLang="ja-JP" dirty="0"/>
            </a:br>
            <a:r>
              <a:rPr kumimoji="1" lang="ja-JP" altLang="en-US" dirty="0"/>
              <a:t>結合したプロンプトを作成</a:t>
            </a:r>
            <a:endParaRPr kumimoji="1" lang="en-US" altLang="ja-JP" dirty="0"/>
          </a:p>
          <a:p>
            <a:pPr marL="0" indent="0">
              <a:buNone/>
            </a:pPr>
            <a:endParaRPr kumimoji="1" lang="en-US" altLang="ja-JP" dirty="0"/>
          </a:p>
          <a:p>
            <a:pPr marL="0" indent="0">
              <a:buNone/>
            </a:pPr>
            <a:r>
              <a:rPr lang="ja-JP" altLang="en-US" dirty="0"/>
              <a:t>感情ベクトルの説明の作成</a:t>
            </a:r>
            <a:endParaRPr kumimoji="1" lang="en-US" altLang="ja-JP" dirty="0"/>
          </a:p>
          <a:p>
            <a:pPr marL="0" indent="0">
              <a:buNone/>
            </a:pPr>
            <a:r>
              <a:rPr kumimoji="1" lang="ja-JP" altLang="en-US" dirty="0"/>
              <a:t>以下の</a:t>
            </a:r>
            <a:r>
              <a:rPr lang="en-US" altLang="ja-JP" dirty="0"/>
              <a:t> 3 </a:t>
            </a:r>
            <a:r>
              <a:rPr lang="ja-JP" altLang="en-US" dirty="0"/>
              <a:t>つを重視</a:t>
            </a:r>
            <a:r>
              <a:rPr lang="en-US" altLang="ja-JP" dirty="0"/>
              <a:t> :</a:t>
            </a:r>
            <a:endParaRPr kumimoji="1" lang="en-US" altLang="ja-JP" dirty="0"/>
          </a:p>
          <a:p>
            <a:r>
              <a:rPr kumimoji="1" lang="ja-JP" altLang="en-US" dirty="0"/>
              <a:t>プルチックの感情の輪に依拠していること</a:t>
            </a:r>
            <a:endParaRPr kumimoji="1" lang="en-US" altLang="ja-JP" dirty="0"/>
          </a:p>
          <a:p>
            <a:r>
              <a:rPr lang="ja-JP" altLang="en-US" dirty="0"/>
              <a:t>各要素が </a:t>
            </a:r>
            <a:r>
              <a:rPr lang="en-US" altLang="ja-JP" dirty="0"/>
              <a:t>[0, 100] </a:t>
            </a:r>
            <a:r>
              <a:rPr lang="ja-JP" altLang="en-US" dirty="0"/>
              <a:t>の値をとること</a:t>
            </a:r>
            <a:endParaRPr lang="en-US" altLang="ja-JP" dirty="0"/>
          </a:p>
          <a:p>
            <a:r>
              <a:rPr kumimoji="1" lang="ja-JP" altLang="en-US" dirty="0"/>
              <a:t>絶対値が大きくなるほど程度も大きくなること</a:t>
            </a:r>
            <a:endParaRPr kumimoji="1" lang="en-US" altLang="ja-JP" dirty="0"/>
          </a:p>
        </p:txBody>
      </p:sp>
      <p:sp>
        <p:nvSpPr>
          <p:cNvPr id="4" name="スライド番号プレースホルダー 3">
            <a:extLst>
              <a:ext uri="{FF2B5EF4-FFF2-40B4-BE49-F238E27FC236}">
                <a16:creationId xmlns:a16="http://schemas.microsoft.com/office/drawing/2014/main" id="{82E9D09F-C806-E9FE-D591-903D7168DDF2}"/>
              </a:ext>
            </a:extLst>
          </p:cNvPr>
          <p:cNvSpPr>
            <a:spLocks noGrp="1"/>
          </p:cNvSpPr>
          <p:nvPr>
            <p:ph type="sldNum" sz="quarter" idx="12"/>
          </p:nvPr>
        </p:nvSpPr>
        <p:spPr/>
        <p:txBody>
          <a:bodyPr/>
          <a:lstStyle/>
          <a:p>
            <a:fld id="{AA33AD68-02DB-4C41-B1AE-499F59C99E0D}" type="slidenum">
              <a:rPr lang="ja-JP" altLang="en-US" smtClean="0"/>
              <a:pPr/>
              <a:t>24</a:t>
            </a:fld>
            <a:endParaRPr lang="ja-JP" altLang="en-US" dirty="0"/>
          </a:p>
        </p:txBody>
      </p:sp>
      <p:sp>
        <p:nvSpPr>
          <p:cNvPr id="5" name="タイトル 1">
            <a:extLst>
              <a:ext uri="{FF2B5EF4-FFF2-40B4-BE49-F238E27FC236}">
                <a16:creationId xmlns:a16="http://schemas.microsoft.com/office/drawing/2014/main" id="{189DBEAA-0199-D453-96B5-DA52A5D0C311}"/>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4400" kern="1200">
                <a:solidFill>
                  <a:schemeClr val="tx1"/>
                </a:solidFill>
                <a:latin typeface="游ゴシック" panose="020B0400000000000000" pitchFamily="50" charset="-128"/>
                <a:ea typeface="游ゴシック" panose="020B0400000000000000" pitchFamily="50" charset="-128"/>
                <a:cs typeface="+mj-cs"/>
              </a:defRPr>
            </a:lvl1pPr>
          </a:lstStyle>
          <a:p>
            <a:r>
              <a:rPr lang="en-US" altLang="ja-JP" dirty="0"/>
              <a:t>ChatGPT </a:t>
            </a:r>
            <a:r>
              <a:rPr lang="ja-JP" altLang="en-US" dirty="0"/>
              <a:t>による感情評価</a:t>
            </a:r>
          </a:p>
        </p:txBody>
      </p:sp>
    </p:spTree>
    <p:extLst>
      <p:ext uri="{BB962C8B-B14F-4D97-AF65-F5344CB8AC3E}">
        <p14:creationId xmlns:p14="http://schemas.microsoft.com/office/powerpoint/2010/main" val="189783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4F180C-18F3-8169-7966-04BDFB70D45A}"/>
              </a:ext>
            </a:extLst>
          </p:cNvPr>
          <p:cNvSpPr>
            <a:spLocks noGrp="1"/>
          </p:cNvSpPr>
          <p:nvPr>
            <p:ph type="title"/>
          </p:nvPr>
        </p:nvSpPr>
        <p:spPr/>
        <p:txBody>
          <a:bodyPr/>
          <a:lstStyle/>
          <a:p>
            <a:r>
              <a:rPr kumimoji="1" lang="ja-JP" altLang="en-US" dirty="0"/>
              <a:t>著者による行動 </a:t>
            </a:r>
            <a:r>
              <a:rPr kumimoji="1" lang="en-US" altLang="ja-JP" b="1" i="1" dirty="0">
                <a:latin typeface="Times New Roman" panose="02020603050405020304" pitchFamily="18" charset="0"/>
                <a:cs typeface="Times New Roman" panose="02020603050405020304" pitchFamily="18" charset="0"/>
              </a:rPr>
              <a:t>A</a:t>
            </a:r>
            <a:r>
              <a:rPr kumimoji="1" lang="en-US" altLang="ja-JP" dirty="0">
                <a:latin typeface="Times New Roman" panose="02020603050405020304" pitchFamily="18" charset="0"/>
                <a:cs typeface="Times New Roman" panose="02020603050405020304" pitchFamily="18" charset="0"/>
              </a:rPr>
              <a:t> </a:t>
            </a:r>
            <a:r>
              <a:rPr kumimoji="1" lang="ja-JP" altLang="en-US" dirty="0">
                <a:latin typeface="Times New Roman" panose="02020603050405020304" pitchFamily="18" charset="0"/>
                <a:cs typeface="Times New Roman" panose="02020603050405020304" pitchFamily="18" charset="0"/>
              </a:rPr>
              <a:t>の</a:t>
            </a:r>
            <a:r>
              <a:rPr kumimoji="1" lang="ja-JP" altLang="en-US" dirty="0"/>
              <a:t>評価</a:t>
            </a:r>
          </a:p>
        </p:txBody>
      </p:sp>
      <p:sp>
        <p:nvSpPr>
          <p:cNvPr id="3" name="コンテンツ プレースホルダー 2">
            <a:extLst>
              <a:ext uri="{FF2B5EF4-FFF2-40B4-BE49-F238E27FC236}">
                <a16:creationId xmlns:a16="http://schemas.microsoft.com/office/drawing/2014/main" id="{F9838B50-C1A5-0C6B-9237-36A13ED31FBA}"/>
              </a:ext>
            </a:extLst>
          </p:cNvPr>
          <p:cNvSpPr>
            <a:spLocks noGrp="1"/>
          </p:cNvSpPr>
          <p:nvPr>
            <p:ph idx="1"/>
          </p:nvPr>
        </p:nvSpPr>
        <p:spPr>
          <a:xfrm>
            <a:off x="628650" y="2314937"/>
            <a:ext cx="7886700" cy="3546368"/>
          </a:xfrm>
        </p:spPr>
        <p:txBody>
          <a:bodyPr/>
          <a:lstStyle/>
          <a:p>
            <a:pPr marL="0" indent="0">
              <a:buNone/>
            </a:pPr>
            <a:r>
              <a:rPr kumimoji="1" lang="ja-JP" altLang="en-US" dirty="0"/>
              <a:t>ペルソナ制作者である著者によるキャラクターの発話有無の評価</a:t>
            </a:r>
            <a:endParaRPr kumimoji="1" lang="en-US" altLang="ja-JP" dirty="0"/>
          </a:p>
          <a:p>
            <a:pPr marL="0" indent="0">
              <a:buNone/>
            </a:pPr>
            <a:endParaRPr kumimoji="1" lang="en-US" altLang="ja-JP" dirty="0"/>
          </a:p>
          <a:p>
            <a:pPr marL="0" indent="0">
              <a:buNone/>
            </a:pPr>
            <a:r>
              <a:rPr lang="ja-JP" altLang="en-US" dirty="0"/>
              <a:t>感情ベクトルは考慮せず，キャラクターの状態と置かれた場面を考えながら主観的に評価</a:t>
            </a:r>
            <a:endParaRPr kumimoji="1" lang="ja-JP" altLang="en-US" dirty="0"/>
          </a:p>
        </p:txBody>
      </p:sp>
      <p:sp>
        <p:nvSpPr>
          <p:cNvPr id="4" name="スライド番号プレースホルダー 3">
            <a:extLst>
              <a:ext uri="{FF2B5EF4-FFF2-40B4-BE49-F238E27FC236}">
                <a16:creationId xmlns:a16="http://schemas.microsoft.com/office/drawing/2014/main" id="{921D8771-14B8-3CB7-4E64-B2F65C8F2795}"/>
              </a:ext>
            </a:extLst>
          </p:cNvPr>
          <p:cNvSpPr>
            <a:spLocks noGrp="1"/>
          </p:cNvSpPr>
          <p:nvPr>
            <p:ph type="sldNum" sz="quarter" idx="12"/>
          </p:nvPr>
        </p:nvSpPr>
        <p:spPr/>
        <p:txBody>
          <a:bodyPr/>
          <a:lstStyle/>
          <a:p>
            <a:fld id="{AA33AD68-02DB-4C41-B1AE-499F59C99E0D}" type="slidenum">
              <a:rPr lang="ja-JP" altLang="en-US" smtClean="0"/>
              <a:pPr/>
              <a:t>25</a:t>
            </a:fld>
            <a:endParaRPr lang="ja-JP" altLang="en-US" dirty="0"/>
          </a:p>
        </p:txBody>
      </p:sp>
    </p:spTree>
    <p:extLst>
      <p:ext uri="{BB962C8B-B14F-4D97-AF65-F5344CB8AC3E}">
        <p14:creationId xmlns:p14="http://schemas.microsoft.com/office/powerpoint/2010/main" val="244330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9F6C3-E91B-53FE-1028-A6D458E4578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B30C25-8E18-CF9E-22D1-B7012DEF7DB0}"/>
              </a:ext>
            </a:extLst>
          </p:cNvPr>
          <p:cNvSpPr>
            <a:spLocks noGrp="1"/>
          </p:cNvSpPr>
          <p:nvPr>
            <p:ph type="title"/>
          </p:nvPr>
        </p:nvSpPr>
        <p:spPr/>
        <p:txBody>
          <a:bodyPr/>
          <a:lstStyle/>
          <a:p>
            <a:r>
              <a:rPr kumimoji="1" lang="ja-JP" altLang="en-US" dirty="0"/>
              <a:t>実験の流れ</a:t>
            </a:r>
            <a:r>
              <a:rPr kumimoji="1" lang="en-US" altLang="ja-JP" dirty="0"/>
              <a:t>―</a:t>
            </a:r>
            <a:r>
              <a:rPr kumimoji="1" lang="ja-JP" altLang="en-US" dirty="0"/>
              <a:t>図示</a:t>
            </a:r>
          </a:p>
        </p:txBody>
      </p:sp>
      <p:sp>
        <p:nvSpPr>
          <p:cNvPr id="4" name="スライド番号プレースホルダー 3">
            <a:extLst>
              <a:ext uri="{FF2B5EF4-FFF2-40B4-BE49-F238E27FC236}">
                <a16:creationId xmlns:a16="http://schemas.microsoft.com/office/drawing/2014/main" id="{AFC73DD7-7BA9-D314-6FD4-6432E8E9632E}"/>
              </a:ext>
            </a:extLst>
          </p:cNvPr>
          <p:cNvSpPr>
            <a:spLocks noGrp="1"/>
          </p:cNvSpPr>
          <p:nvPr>
            <p:ph type="sldNum" sz="quarter" idx="12"/>
          </p:nvPr>
        </p:nvSpPr>
        <p:spPr/>
        <p:txBody>
          <a:bodyPr/>
          <a:lstStyle/>
          <a:p>
            <a:fld id="{AA33AD68-02DB-4C41-B1AE-499F59C99E0D}" type="slidenum">
              <a:rPr lang="ja-JP" altLang="en-US" smtClean="0"/>
              <a:pPr/>
              <a:t>26</a:t>
            </a:fld>
            <a:endParaRPr lang="ja-JP" altLang="en-US" dirty="0"/>
          </a:p>
        </p:txBody>
      </p:sp>
      <p:pic>
        <p:nvPicPr>
          <p:cNvPr id="7" name="コンテンツ プレースホルダー 6" descr="ダイアグラム&#10;&#10;自動的に生成された説明">
            <a:extLst>
              <a:ext uri="{FF2B5EF4-FFF2-40B4-BE49-F238E27FC236}">
                <a16:creationId xmlns:a16="http://schemas.microsoft.com/office/drawing/2014/main" id="{8AD6FAC4-AD7E-2C47-0754-57EE37DC14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2771" y="1901825"/>
            <a:ext cx="7878458" cy="3959225"/>
          </a:xfrm>
        </p:spPr>
      </p:pic>
      <p:sp>
        <p:nvSpPr>
          <p:cNvPr id="3" name="楕円 2">
            <a:extLst>
              <a:ext uri="{FF2B5EF4-FFF2-40B4-BE49-F238E27FC236}">
                <a16:creationId xmlns:a16="http://schemas.microsoft.com/office/drawing/2014/main" id="{35DD1524-EBDF-B515-7312-EF0427965E09}"/>
              </a:ext>
            </a:extLst>
          </p:cNvPr>
          <p:cNvSpPr/>
          <p:nvPr/>
        </p:nvSpPr>
        <p:spPr>
          <a:xfrm>
            <a:off x="2201334" y="2246315"/>
            <a:ext cx="6942666" cy="90452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8528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B3996-5342-80EB-C3EA-03FBC3C78C02}"/>
              </a:ext>
            </a:extLst>
          </p:cNvPr>
          <p:cNvSpPr>
            <a:spLocks noGrp="1"/>
          </p:cNvSpPr>
          <p:nvPr>
            <p:ph type="title"/>
          </p:nvPr>
        </p:nvSpPr>
        <p:spPr>
          <a:xfrm>
            <a:off x="558165" y="385446"/>
            <a:ext cx="8027670" cy="1325563"/>
          </a:xfrm>
        </p:spPr>
        <p:txBody>
          <a:bodyPr/>
          <a:lstStyle/>
          <a:p>
            <a:r>
              <a:rPr kumimoji="1" lang="ja-JP" altLang="en-US" dirty="0"/>
              <a:t>感情</a:t>
            </a:r>
            <a:r>
              <a:rPr kumimoji="1" lang="en-US" altLang="ja-JP" dirty="0"/>
              <a:t>―</a:t>
            </a:r>
            <a:r>
              <a:rPr kumimoji="1" lang="ja-JP" altLang="en-US" dirty="0"/>
              <a:t>行動データセットの構築</a:t>
            </a:r>
          </a:p>
        </p:txBody>
      </p:sp>
      <p:sp>
        <p:nvSpPr>
          <p:cNvPr id="3" name="コンテンツ プレースホルダー 2">
            <a:extLst>
              <a:ext uri="{FF2B5EF4-FFF2-40B4-BE49-F238E27FC236}">
                <a16:creationId xmlns:a16="http://schemas.microsoft.com/office/drawing/2014/main" id="{4E3927AA-C8D2-5405-F414-78D729635FDD}"/>
              </a:ext>
            </a:extLst>
          </p:cNvPr>
          <p:cNvSpPr>
            <a:spLocks noGrp="1"/>
          </p:cNvSpPr>
          <p:nvPr>
            <p:ph idx="1"/>
          </p:nvPr>
        </p:nvSpPr>
        <p:spPr>
          <a:xfrm>
            <a:off x="628650" y="2245489"/>
            <a:ext cx="7886700" cy="3727576"/>
          </a:xfrm>
        </p:spPr>
        <p:txBody>
          <a:bodyPr>
            <a:normAutofit/>
          </a:bodyPr>
          <a:lstStyle/>
          <a:p>
            <a:r>
              <a:rPr kumimoji="1" lang="ja-JP" altLang="en-US" dirty="0"/>
              <a:t>提案手法の感情モデルに </a:t>
            </a:r>
            <a:r>
              <a:rPr kumimoji="1" lang="en-US" altLang="ja-JP" dirty="0"/>
              <a:t>ChatGPT </a:t>
            </a:r>
            <a:r>
              <a:rPr kumimoji="1" lang="ja-JP" altLang="en-US" dirty="0"/>
              <a:t>が評価した</a:t>
            </a:r>
            <a:r>
              <a:rPr lang="ja-JP" altLang="en-US" dirty="0"/>
              <a:t>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r>
              <a:rPr lang="ja-JP" altLang="en-US" dirty="0">
                <a:latin typeface="Times New Roman" panose="02020603050405020304" pitchFamily="18" charset="0"/>
                <a:cs typeface="Times New Roman" panose="02020603050405020304" pitchFamily="18" charset="0"/>
              </a:rPr>
              <a:t> と</a:t>
            </a:r>
            <a:r>
              <a:rPr lang="ja-JP" altLang="en-US" dirty="0"/>
              <a:t> </a:t>
            </a: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en-US" altLang="ja-JP" i="1" baseline="30000" dirty="0">
                <a:latin typeface="Times New Roman" panose="02020603050405020304" pitchFamily="18" charset="0"/>
                <a:cs typeface="Times New Roman" panose="02020603050405020304" pitchFamily="18" charset="0"/>
              </a:rPr>
              <a:t> </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a:t>
            </a:r>
            <a:r>
              <a:rPr lang="en-US" altLang="ja-JP" dirty="0"/>
              <a:t> </a:t>
            </a:r>
            <a:r>
              <a:rPr lang="ja-JP" altLang="en-US" dirty="0"/>
              <a:t>を適用し</a:t>
            </a:r>
            <a:r>
              <a:rPr lang="ja-JP" altLang="en-US" dirty="0">
                <a:latin typeface="Times New Roman" panose="02020603050405020304" pitchFamily="18" charset="0"/>
                <a:cs typeface="Times New Roman" panose="02020603050405020304" pitchFamily="18" charset="0"/>
              </a:rPr>
              <a:t>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a:t>
            </a:r>
            <a:r>
              <a:rPr lang="ja-JP" altLang="en-US" dirty="0">
                <a:latin typeface="Times New Roman" panose="02020603050405020304" pitchFamily="18" charset="0"/>
                <a:cs typeface="Times New Roman" panose="02020603050405020304" pitchFamily="18" charset="0"/>
              </a:rPr>
              <a:t> を獲得</a:t>
            </a:r>
            <a:endParaRPr lang="en-US" altLang="ja-JP" dirty="0">
              <a:latin typeface="Times New Roman" panose="02020603050405020304" pitchFamily="18" charset="0"/>
              <a:cs typeface="Times New Roman" panose="02020603050405020304" pitchFamily="18" charset="0"/>
            </a:endParaRPr>
          </a:p>
          <a:p>
            <a:pPr marL="0" indent="0">
              <a:buNone/>
            </a:pPr>
            <a:endParaRPr lang="en-US" altLang="ja-JP"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感情ベクトルの定義による絶対値の影響を</a:t>
            </a:r>
            <a:br>
              <a:rPr lang="en-US" altLang="ja-JP" dirty="0">
                <a:latin typeface="Times New Roman" panose="02020603050405020304" pitchFamily="18" charset="0"/>
                <a:cs typeface="Times New Roman" panose="02020603050405020304" pitchFamily="18" charset="0"/>
              </a:rPr>
            </a:br>
            <a:r>
              <a:rPr lang="ja-JP" altLang="en-US" dirty="0">
                <a:latin typeface="Times New Roman" panose="02020603050405020304" pitchFamily="18" charset="0"/>
                <a:cs typeface="Times New Roman" panose="02020603050405020304" pitchFamily="18" charset="0"/>
              </a:rPr>
              <a:t>避けるため，各要素を絶対値の最大値で除算</a:t>
            </a:r>
            <a:endParaRPr lang="en-US" altLang="ja-JP" dirty="0">
              <a:latin typeface="Times New Roman" panose="02020603050405020304" pitchFamily="18" charset="0"/>
              <a:cs typeface="Times New Roman" panose="02020603050405020304" pitchFamily="18" charset="0"/>
            </a:endParaRPr>
          </a:p>
          <a:p>
            <a:pPr marL="0" indent="0">
              <a:buNone/>
            </a:pPr>
            <a:endParaRPr lang="en-US" altLang="ja-JP" dirty="0">
              <a:latin typeface="Times New Roman" panose="02020603050405020304" pitchFamily="18" charset="0"/>
              <a:cs typeface="Times New Roman" panose="02020603050405020304" pitchFamily="18" charset="0"/>
            </a:endParaRPr>
          </a:p>
          <a:p>
            <a:r>
              <a:rPr lang="ja-JP" altLang="en-US" dirty="0">
                <a:latin typeface="Times New Roman" panose="02020603050405020304" pitchFamily="18" charset="0"/>
                <a:cs typeface="Times New Roman" panose="02020603050405020304" pitchFamily="18" charset="0"/>
              </a:rPr>
              <a:t>感情ベクトルと対応する行動ラベルのペアで</a:t>
            </a:r>
            <a:br>
              <a:rPr lang="en-US" altLang="ja-JP" dirty="0">
                <a:latin typeface="Times New Roman" panose="02020603050405020304" pitchFamily="18" charset="0"/>
                <a:cs typeface="Times New Roman" panose="02020603050405020304" pitchFamily="18" charset="0"/>
              </a:rPr>
            </a:br>
            <a:r>
              <a:rPr lang="ja-JP" altLang="en-US" dirty="0">
                <a:latin typeface="Times New Roman" panose="02020603050405020304" pitchFamily="18" charset="0"/>
                <a:cs typeface="Times New Roman" panose="02020603050405020304" pitchFamily="18" charset="0"/>
              </a:rPr>
              <a:t>感情</a:t>
            </a:r>
            <a:r>
              <a:rPr lang="en-US" altLang="ja-JP" dirty="0">
                <a:latin typeface="Times New Roman" panose="02020603050405020304" pitchFamily="18" charset="0"/>
                <a:cs typeface="Times New Roman" panose="02020603050405020304" pitchFamily="18" charset="0"/>
              </a:rPr>
              <a:t>―</a:t>
            </a:r>
            <a:r>
              <a:rPr lang="ja-JP" altLang="en-US" dirty="0">
                <a:latin typeface="Times New Roman" panose="02020603050405020304" pitchFamily="18" charset="0"/>
                <a:cs typeface="Times New Roman" panose="02020603050405020304" pitchFamily="18" charset="0"/>
              </a:rPr>
              <a:t>行動データセットを構築</a:t>
            </a:r>
            <a:endParaRPr lang="en-US" altLang="ja-JP" dirty="0">
              <a:latin typeface="Times New Roman" panose="02020603050405020304" pitchFamily="18" charset="0"/>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F79593C1-5A81-2CA2-FED7-D1F53CD991DB}"/>
              </a:ext>
            </a:extLst>
          </p:cNvPr>
          <p:cNvSpPr>
            <a:spLocks noGrp="1"/>
          </p:cNvSpPr>
          <p:nvPr>
            <p:ph type="sldNum" sz="quarter" idx="12"/>
          </p:nvPr>
        </p:nvSpPr>
        <p:spPr/>
        <p:txBody>
          <a:bodyPr/>
          <a:lstStyle/>
          <a:p>
            <a:fld id="{AA33AD68-02DB-4C41-B1AE-499F59C99E0D}" type="slidenum">
              <a:rPr lang="ja-JP" altLang="en-US" smtClean="0"/>
              <a:pPr/>
              <a:t>27</a:t>
            </a:fld>
            <a:endParaRPr lang="ja-JP" altLang="en-US" dirty="0"/>
          </a:p>
        </p:txBody>
      </p:sp>
    </p:spTree>
    <p:extLst>
      <p:ext uri="{BB962C8B-B14F-4D97-AF65-F5344CB8AC3E}">
        <p14:creationId xmlns:p14="http://schemas.microsoft.com/office/powerpoint/2010/main" val="190619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7731F-E211-D48A-FC5A-DC2B10B5250B}"/>
              </a:ext>
            </a:extLst>
          </p:cNvPr>
          <p:cNvSpPr>
            <a:spLocks noGrp="1"/>
          </p:cNvSpPr>
          <p:nvPr>
            <p:ph type="title"/>
          </p:nvPr>
        </p:nvSpPr>
        <p:spPr>
          <a:xfrm>
            <a:off x="505307" y="464091"/>
            <a:ext cx="8133385" cy="1325563"/>
          </a:xfrm>
        </p:spPr>
        <p:txBody>
          <a:bodyPr/>
          <a:lstStyle/>
          <a:p>
            <a:r>
              <a:rPr kumimoji="1" lang="ja-JP" altLang="en-US" dirty="0"/>
              <a:t>感情</a:t>
            </a:r>
            <a:r>
              <a:rPr kumimoji="1" lang="en-US" altLang="ja-JP" dirty="0"/>
              <a:t>―</a:t>
            </a:r>
            <a:r>
              <a:rPr kumimoji="1" lang="ja-JP" altLang="en-US" dirty="0"/>
              <a:t>行動データセットの構築</a:t>
            </a:r>
          </a:p>
        </p:txBody>
      </p:sp>
      <p:sp>
        <p:nvSpPr>
          <p:cNvPr id="3" name="コンテンツ プレースホルダー 2">
            <a:extLst>
              <a:ext uri="{FF2B5EF4-FFF2-40B4-BE49-F238E27FC236}">
                <a16:creationId xmlns:a16="http://schemas.microsoft.com/office/drawing/2014/main" id="{A334DDEC-5814-91D6-0814-A5FAF578298A}"/>
              </a:ext>
            </a:extLst>
          </p:cNvPr>
          <p:cNvSpPr>
            <a:spLocks noGrp="1"/>
          </p:cNvSpPr>
          <p:nvPr>
            <p:ph idx="1"/>
          </p:nvPr>
        </p:nvSpPr>
        <p:spPr>
          <a:xfrm>
            <a:off x="628650" y="1901953"/>
            <a:ext cx="8010042" cy="4348376"/>
          </a:xfrm>
        </p:spPr>
        <p:txBody>
          <a:bodyPr>
            <a:normAutofit/>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a:t>
            </a:r>
            <a:r>
              <a:rPr lang="en-US" altLang="ja-JP" sz="2800" i="1" baseline="30000" dirty="0">
                <a:latin typeface="Times New Roman" panose="02020603050405020304" pitchFamily="18" charset="0"/>
                <a:cs typeface="Times New Roman" panose="02020603050405020304" pitchFamily="18" charset="0"/>
              </a:rPr>
              <a:t>n</a:t>
            </a:r>
            <a:r>
              <a:rPr lang="en-US" altLang="ja-JP" sz="2800" baseline="30000" dirty="0">
                <a:latin typeface="Times New Roman" panose="02020603050405020304" pitchFamily="18" charset="0"/>
                <a:cs typeface="Times New Roman" panose="02020603050405020304" pitchFamily="18" charset="0"/>
              </a:rPr>
              <a:t>)</a:t>
            </a:r>
            <a:r>
              <a:rPr lang="en-US" altLang="ja-JP" sz="2800" dirty="0">
                <a:latin typeface="Times New Roman" panose="02020603050405020304" pitchFamily="18" charset="0"/>
                <a:cs typeface="Times New Roman" panose="02020603050405020304" pitchFamily="18" charset="0"/>
              </a:rPr>
              <a:t> </a:t>
            </a:r>
            <a:r>
              <a:rPr kumimoji="1" lang="ja-JP" altLang="en-US" dirty="0"/>
              <a:t>に同じ値</a:t>
            </a:r>
            <a:endParaRPr kumimoji="1" lang="en-US" altLang="ja-JP" dirty="0"/>
          </a:p>
          <a:p>
            <a:r>
              <a:rPr lang="ja-JP" altLang="en-US" dirty="0"/>
              <a:t>同じ感情ベクトルの中でラベルが矛盾の可能性</a:t>
            </a:r>
            <a:endParaRPr lang="en-US" altLang="ja-JP" dirty="0"/>
          </a:p>
          <a:p>
            <a:pPr marL="0" indent="0">
              <a:buNone/>
            </a:pPr>
            <a:r>
              <a:rPr lang="ja-JP" altLang="en-US" dirty="0"/>
              <a:t>→最も出現確率の高いラベルを使用し重複を削除</a:t>
            </a:r>
            <a:endParaRPr kumimoji="1" lang="ja-JP" altLang="en-US" dirty="0"/>
          </a:p>
        </p:txBody>
      </p:sp>
      <p:sp>
        <p:nvSpPr>
          <p:cNvPr id="4" name="スライド番号プレースホルダー 3">
            <a:extLst>
              <a:ext uri="{FF2B5EF4-FFF2-40B4-BE49-F238E27FC236}">
                <a16:creationId xmlns:a16="http://schemas.microsoft.com/office/drawing/2014/main" id="{17E01023-4583-EAF4-3542-8F88AF202C30}"/>
              </a:ext>
            </a:extLst>
          </p:cNvPr>
          <p:cNvSpPr>
            <a:spLocks noGrp="1"/>
          </p:cNvSpPr>
          <p:nvPr>
            <p:ph type="sldNum" sz="quarter" idx="12"/>
          </p:nvPr>
        </p:nvSpPr>
        <p:spPr/>
        <p:txBody>
          <a:bodyPr/>
          <a:lstStyle/>
          <a:p>
            <a:fld id="{AA33AD68-02DB-4C41-B1AE-499F59C99E0D}" type="slidenum">
              <a:rPr lang="ja-JP" altLang="en-US" smtClean="0"/>
              <a:pPr/>
              <a:t>28</a:t>
            </a:fld>
            <a:endParaRPr lang="ja-JP" altLang="en-US" dirty="0"/>
          </a:p>
        </p:txBody>
      </p:sp>
      <p:graphicFrame>
        <p:nvGraphicFramePr>
          <p:cNvPr id="8" name="表 7">
            <a:extLst>
              <a:ext uri="{FF2B5EF4-FFF2-40B4-BE49-F238E27FC236}">
                <a16:creationId xmlns:a16="http://schemas.microsoft.com/office/drawing/2014/main" id="{8BE5D6F7-3DDE-E06D-7927-FA756C3900E4}"/>
              </a:ext>
            </a:extLst>
          </p:cNvPr>
          <p:cNvGraphicFramePr>
            <a:graphicFrameLocks noGrp="1"/>
          </p:cNvGraphicFramePr>
          <p:nvPr>
            <p:extLst>
              <p:ext uri="{D42A27DB-BD31-4B8C-83A1-F6EECF244321}">
                <p14:modId xmlns:p14="http://schemas.microsoft.com/office/powerpoint/2010/main" val="2918965301"/>
              </p:ext>
            </p:extLst>
          </p:nvPr>
        </p:nvGraphicFramePr>
        <p:xfrm>
          <a:off x="958860" y="1789654"/>
          <a:ext cx="7226278" cy="2590800"/>
        </p:xfrm>
        <a:graphic>
          <a:graphicData uri="http://schemas.openxmlformats.org/drawingml/2006/table">
            <a:tbl>
              <a:tblPr firstRow="1" bandRow="1">
                <a:tableStyleId>{93296810-A885-4BE3-A3E7-6D5BEEA58F35}</a:tableStyleId>
              </a:tblPr>
              <a:tblGrid>
                <a:gridCol w="3613139">
                  <a:extLst>
                    <a:ext uri="{9D8B030D-6E8A-4147-A177-3AD203B41FA5}">
                      <a16:colId xmlns:a16="http://schemas.microsoft.com/office/drawing/2014/main" val="2369672657"/>
                    </a:ext>
                  </a:extLst>
                </a:gridCol>
                <a:gridCol w="3613139">
                  <a:extLst>
                    <a:ext uri="{9D8B030D-6E8A-4147-A177-3AD203B41FA5}">
                      <a16:colId xmlns:a16="http://schemas.microsoft.com/office/drawing/2014/main" val="3763228140"/>
                    </a:ext>
                  </a:extLst>
                </a:gridCol>
              </a:tblGrid>
              <a:tr h="370840">
                <a:tc>
                  <a:txBody>
                    <a:bodyPr/>
                    <a:lstStyle/>
                    <a:p>
                      <a:pPr algn="ctr"/>
                      <a:r>
                        <a:rPr kumimoji="1" lang="ja-JP" altLang="en-US" sz="2800" dirty="0">
                          <a:latin typeface="+mj-ea"/>
                          <a:ea typeface="+mj-ea"/>
                        </a:rPr>
                        <a:t>パラメータ</a:t>
                      </a:r>
                    </a:p>
                  </a:txBody>
                  <a:tcPr/>
                </a:tc>
                <a:tc>
                  <a:txBody>
                    <a:bodyPr/>
                    <a:lstStyle/>
                    <a:p>
                      <a:pPr algn="ctr"/>
                      <a:r>
                        <a:rPr kumimoji="1" lang="ja-JP" altLang="en-US" sz="2800" dirty="0">
                          <a:latin typeface="+mj-ea"/>
                          <a:ea typeface="+mj-ea"/>
                        </a:rPr>
                        <a:t>データ数</a:t>
                      </a:r>
                    </a:p>
                  </a:txBody>
                  <a:tcPr/>
                </a:tc>
                <a:extLst>
                  <a:ext uri="{0D108BD9-81ED-4DB2-BD59-A6C34878D82A}">
                    <a16:rowId xmlns:a16="http://schemas.microsoft.com/office/drawing/2014/main" val="1597869091"/>
                  </a:ext>
                </a:extLst>
              </a:tr>
              <a:tr h="370840">
                <a:tc>
                  <a:txBody>
                    <a:bodyPr/>
                    <a:lstStyle/>
                    <a:p>
                      <a:pPr algn="ctr"/>
                      <a:r>
                        <a:rPr kumimoji="1" lang="ja-JP" altLang="en-US" sz="2800" dirty="0">
                          <a:latin typeface="+mj-ea"/>
                          <a:ea typeface="+mj-ea"/>
                        </a:rPr>
                        <a:t>キャラクターの状態</a:t>
                      </a: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extLst>
                  <a:ext uri="{0D108BD9-81ED-4DB2-BD59-A6C34878D82A}">
                    <a16:rowId xmlns:a16="http://schemas.microsoft.com/office/drawing/2014/main" val="3832449057"/>
                  </a:ext>
                </a:extLst>
              </a:tr>
              <a:tr h="370840">
                <a:tc>
                  <a:txBody>
                    <a:bodyPr/>
                    <a:lstStyle/>
                    <a:p>
                      <a:pPr algn="ctr"/>
                      <a:r>
                        <a:rPr kumimoji="1" lang="ja-JP" altLang="en-US" sz="2800" dirty="0">
                          <a:latin typeface="+mj-ea"/>
                          <a:ea typeface="+mj-ea"/>
                        </a:rPr>
                        <a:t>画像</a:t>
                      </a: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extLst>
                  <a:ext uri="{0D108BD9-81ED-4DB2-BD59-A6C34878D82A}">
                    <a16:rowId xmlns:a16="http://schemas.microsoft.com/office/drawing/2014/main" val="3774884658"/>
                  </a:ext>
                </a:extLst>
              </a:tr>
              <a:tr h="370840">
                <a:tc>
                  <a:txBody>
                    <a:bodyPr/>
                    <a:lstStyle/>
                    <a:p>
                      <a:pPr algn="ctr"/>
                      <a:r>
                        <a:rPr lang="ja-JP" altLang="en-US" sz="2800" dirty="0">
                          <a:latin typeface="Times New Roman" panose="02020603050405020304" pitchFamily="18" charset="0"/>
                          <a:cs typeface="Times New Roman" panose="02020603050405020304" pitchFamily="18" charset="0"/>
                        </a:rPr>
                        <a:t> </a:t>
                      </a:r>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a:t>
                      </a:r>
                      <a:r>
                        <a:rPr lang="en-US" altLang="ja-JP" sz="2800" i="1" baseline="30000" dirty="0">
                          <a:latin typeface="Times New Roman" panose="02020603050405020304" pitchFamily="18" charset="0"/>
                          <a:cs typeface="Times New Roman" panose="02020603050405020304" pitchFamily="18" charset="0"/>
                        </a:rPr>
                        <a:t>n</a:t>
                      </a:r>
                      <a:r>
                        <a:rPr lang="en-US" altLang="ja-JP" sz="2800" baseline="30000" dirty="0">
                          <a:latin typeface="Times New Roman" panose="02020603050405020304" pitchFamily="18" charset="0"/>
                          <a:cs typeface="Times New Roman" panose="02020603050405020304" pitchFamily="18" charset="0"/>
                        </a:rPr>
                        <a:t>)</a:t>
                      </a:r>
                      <a:r>
                        <a:rPr lang="ja-JP" altLang="en-US" sz="2800" dirty="0">
                          <a:latin typeface="Times New Roman" panose="02020603050405020304" pitchFamily="18" charset="0"/>
                          <a:cs typeface="Times New Roman" panose="02020603050405020304" pitchFamily="18" charset="0"/>
                        </a:rPr>
                        <a:t> </a:t>
                      </a:r>
                      <a:r>
                        <a:rPr lang="ja-JP" altLang="en-US" sz="2800" dirty="0">
                          <a:latin typeface="+mj-ea"/>
                          <a:ea typeface="+mj-ea"/>
                          <a:cs typeface="Times New Roman" panose="02020603050405020304" pitchFamily="18" charset="0"/>
                        </a:rPr>
                        <a:t>と</a:t>
                      </a:r>
                      <a:r>
                        <a:rPr lang="ja-JP" altLang="en-US" sz="2800" dirty="0">
                          <a:latin typeface="Times New Roman" panose="02020603050405020304" pitchFamily="18" charset="0"/>
                          <a:cs typeface="Times New Roman" panose="02020603050405020304" pitchFamily="18" charset="0"/>
                        </a:rPr>
                        <a:t> </a:t>
                      </a:r>
                      <a:r>
                        <a:rPr kumimoji="1" lang="en-US" altLang="ja-JP" sz="2800" b="1" i="1" dirty="0">
                          <a:latin typeface="Times New Roman" panose="02020603050405020304" pitchFamily="18" charset="0"/>
                          <a:cs typeface="Times New Roman" panose="02020603050405020304" pitchFamily="18" charset="0"/>
                        </a:rPr>
                        <a:t>A</a:t>
                      </a:r>
                      <a:r>
                        <a:rPr kumimoji="1" lang="en-US" altLang="ja-JP" sz="2800" dirty="0">
                          <a:latin typeface="Times New Roman" panose="02020603050405020304" pitchFamily="18" charset="0"/>
                          <a:cs typeface="Times New Roman" panose="02020603050405020304" pitchFamily="18" charset="0"/>
                        </a:rPr>
                        <a:t> </a:t>
                      </a:r>
                      <a:r>
                        <a:rPr kumimoji="1" lang="ja-JP" altLang="en-US" sz="2800" dirty="0">
                          <a:latin typeface="+mj-ea"/>
                          <a:ea typeface="+mj-ea"/>
                          <a:cs typeface="Times New Roman" panose="02020603050405020304" pitchFamily="18" charset="0"/>
                        </a:rPr>
                        <a:t>の組</a:t>
                      </a:r>
                      <a:endParaRPr kumimoji="1" lang="ja-JP" altLang="en-US" sz="2800" dirty="0">
                        <a:latin typeface="+mj-ea"/>
                        <a:ea typeface="+mj-ea"/>
                      </a:endParaRPr>
                    </a:p>
                  </a:txBody>
                  <a:tcPr/>
                </a:tc>
                <a:tc>
                  <a:txBody>
                    <a:bodyPr/>
                    <a:lstStyle/>
                    <a:p>
                      <a:pPr algn="ctr"/>
                      <a:r>
                        <a:rPr kumimoji="1" lang="en-US" altLang="ja-JP" sz="2800" dirty="0">
                          <a:latin typeface="+mj-ea"/>
                          <a:ea typeface="+mj-ea"/>
                        </a:rPr>
                        <a:t>400 (</a:t>
                      </a:r>
                      <a:r>
                        <a:rPr kumimoji="1" lang="ja-JP" altLang="en-US" sz="2800" dirty="0">
                          <a:latin typeface="+mj-ea"/>
                          <a:ea typeface="+mj-ea"/>
                        </a:rPr>
                        <a:t>うち重複 </a:t>
                      </a:r>
                      <a:r>
                        <a:rPr kumimoji="1" lang="en-US" altLang="ja-JP" sz="2800" dirty="0">
                          <a:latin typeface="+mj-ea"/>
                          <a:ea typeface="+mj-ea"/>
                        </a:rPr>
                        <a:t>20)</a:t>
                      </a:r>
                      <a:endParaRPr kumimoji="1" lang="ja-JP" altLang="en-US" sz="2800" dirty="0">
                        <a:latin typeface="+mj-ea"/>
                        <a:ea typeface="+mj-ea"/>
                      </a:endParaRPr>
                    </a:p>
                  </a:txBody>
                  <a:tcPr/>
                </a:tc>
                <a:extLst>
                  <a:ext uri="{0D108BD9-81ED-4DB2-BD59-A6C34878D82A}">
                    <a16:rowId xmlns:a16="http://schemas.microsoft.com/office/drawing/2014/main" val="1824192150"/>
                  </a:ext>
                </a:extLst>
              </a:tr>
              <a:tr h="370840">
                <a:tc>
                  <a:txBody>
                    <a:bodyPr/>
                    <a:lstStyle/>
                    <a:p>
                      <a:pPr algn="ctr"/>
                      <a:r>
                        <a:rPr kumimoji="1" lang="ja-JP" altLang="en-US" sz="2800" dirty="0">
                          <a:latin typeface="+mj-ea"/>
                          <a:ea typeface="+mj-ea"/>
                        </a:rPr>
                        <a:t>データセット</a:t>
                      </a:r>
                    </a:p>
                  </a:txBody>
                  <a:tcPr/>
                </a:tc>
                <a:tc>
                  <a:txBody>
                    <a:bodyPr/>
                    <a:lstStyle/>
                    <a:p>
                      <a:pPr algn="ctr"/>
                      <a:r>
                        <a:rPr kumimoji="1" lang="en-US" altLang="ja-JP" sz="2800" dirty="0">
                          <a:latin typeface="+mj-ea"/>
                          <a:ea typeface="+mj-ea"/>
                        </a:rPr>
                        <a:t>380</a:t>
                      </a:r>
                      <a:endParaRPr kumimoji="1" lang="ja-JP" altLang="en-US" sz="2800" dirty="0">
                        <a:latin typeface="+mj-ea"/>
                        <a:ea typeface="+mj-ea"/>
                      </a:endParaRPr>
                    </a:p>
                  </a:txBody>
                  <a:tcPr/>
                </a:tc>
                <a:extLst>
                  <a:ext uri="{0D108BD9-81ED-4DB2-BD59-A6C34878D82A}">
                    <a16:rowId xmlns:a16="http://schemas.microsoft.com/office/drawing/2014/main" val="3494842069"/>
                  </a:ext>
                </a:extLst>
              </a:tr>
            </a:tbl>
          </a:graphicData>
        </a:graphic>
      </p:graphicFrame>
    </p:spTree>
    <p:extLst>
      <p:ext uri="{BB962C8B-B14F-4D97-AF65-F5344CB8AC3E}">
        <p14:creationId xmlns:p14="http://schemas.microsoft.com/office/powerpoint/2010/main" val="412896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t>はじめに</a:t>
            </a:r>
            <a:endParaRPr kumimoji="1" lang="en-US" altLang="ja-JP" dirty="0"/>
          </a:p>
          <a:p>
            <a:r>
              <a:rPr lang="ja-JP" altLang="en-US" dirty="0">
                <a:solidFill>
                  <a:schemeClr val="bg1">
                    <a:lumMod val="75000"/>
                  </a:schemeClr>
                </a:solidFill>
              </a:rPr>
              <a:t>要素技術</a:t>
            </a:r>
            <a:endParaRPr lang="en-US" altLang="ja-JP" dirty="0">
              <a:solidFill>
                <a:schemeClr val="bg1">
                  <a:lumMod val="75000"/>
                </a:schemeClr>
              </a:solidFill>
            </a:endParaRPr>
          </a:p>
          <a:p>
            <a:r>
              <a:rPr kumimoji="1" lang="ja-JP" altLang="en-US" dirty="0">
                <a:solidFill>
                  <a:schemeClr val="bg1">
                    <a:lumMod val="75000"/>
                  </a:schemeClr>
                </a:solidFill>
              </a:rPr>
              <a:t>提案手法</a:t>
            </a:r>
            <a:endParaRPr kumimoji="1" lang="en-US" altLang="ja-JP" dirty="0">
              <a:solidFill>
                <a:schemeClr val="bg1">
                  <a:lumMod val="75000"/>
                </a:schemeClr>
              </a:solidFill>
            </a:endParaRPr>
          </a:p>
          <a:p>
            <a:r>
              <a:rPr lang="ja-JP" altLang="en-US" dirty="0">
                <a:solidFill>
                  <a:schemeClr val="bg1">
                    <a:lumMod val="75000"/>
                  </a:schemeClr>
                </a:solidFill>
              </a:rPr>
              <a:t>実験</a:t>
            </a:r>
            <a:endParaRPr lang="en-US" altLang="ja-JP" dirty="0">
              <a:solidFill>
                <a:schemeClr val="bg1">
                  <a:lumMod val="75000"/>
                </a:schemeClr>
              </a:solidFill>
            </a:endParaRPr>
          </a:p>
          <a:p>
            <a:r>
              <a:rPr kumimoji="1" lang="ja-JP" altLang="en-US" dirty="0">
                <a:solidFill>
                  <a:schemeClr val="bg1">
                    <a:lumMod val="75000"/>
                  </a:schemeClr>
                </a:solidFill>
              </a:rPr>
              <a:t>実験結果</a:t>
            </a:r>
            <a:endParaRPr kumimoji="1" lang="en-US" altLang="ja-JP" dirty="0">
              <a:solidFill>
                <a:schemeClr val="bg1">
                  <a:lumMod val="75000"/>
                </a:schemeClr>
              </a:solidFill>
            </a:endParaRPr>
          </a:p>
          <a:p>
            <a:r>
              <a:rPr lang="ja-JP" altLang="en-US" dirty="0">
                <a:solidFill>
                  <a:schemeClr val="bg1">
                    <a:lumMod val="75000"/>
                  </a:schemeClr>
                </a:solidFill>
              </a:rPr>
              <a:t>まとめと考察</a:t>
            </a:r>
            <a:endParaRPr kumimoji="1" lang="ja-JP" altLang="en-US"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2</a:t>
            </a:fld>
            <a:endParaRPr lang="ja-JP" altLang="en-US" dirty="0"/>
          </a:p>
        </p:txBody>
      </p:sp>
      <p:pic>
        <p:nvPicPr>
          <p:cNvPr id="6" name="図 5" descr="傘, 帽子 が含まれている画像&#10;&#10;自動的に生成された説明">
            <a:extLst>
              <a:ext uri="{FF2B5EF4-FFF2-40B4-BE49-F238E27FC236}">
                <a16:creationId xmlns:a16="http://schemas.microsoft.com/office/drawing/2014/main" id="{6EFCB6CE-AFD0-D462-6F81-B66D62C70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86" y="1457482"/>
            <a:ext cx="1153639" cy="1153639"/>
          </a:xfrm>
          <a:prstGeom prst="rect">
            <a:avLst/>
          </a:prstGeom>
        </p:spPr>
      </p:pic>
    </p:spTree>
    <p:extLst>
      <p:ext uri="{BB962C8B-B14F-4D97-AF65-F5344CB8AC3E}">
        <p14:creationId xmlns:p14="http://schemas.microsoft.com/office/powerpoint/2010/main" val="142798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F6F677-2F04-85EA-18D9-23DB177EB630}"/>
              </a:ext>
            </a:extLst>
          </p:cNvPr>
          <p:cNvSpPr>
            <a:spLocks noGrp="1"/>
          </p:cNvSpPr>
          <p:nvPr>
            <p:ph type="title"/>
          </p:nvPr>
        </p:nvSpPr>
        <p:spPr/>
        <p:txBody>
          <a:bodyPr/>
          <a:lstStyle/>
          <a:p>
            <a:r>
              <a:rPr kumimoji="1" lang="en-US" altLang="ja-JP" dirty="0"/>
              <a:t>MLP </a:t>
            </a:r>
            <a:r>
              <a:rPr kumimoji="1" lang="ja-JP" altLang="en-US" dirty="0"/>
              <a:t>による学習</a:t>
            </a:r>
          </a:p>
        </p:txBody>
      </p:sp>
      <p:graphicFrame>
        <p:nvGraphicFramePr>
          <p:cNvPr id="7" name="コンテンツ プレースホルダー 6">
            <a:extLst>
              <a:ext uri="{FF2B5EF4-FFF2-40B4-BE49-F238E27FC236}">
                <a16:creationId xmlns:a16="http://schemas.microsoft.com/office/drawing/2014/main" id="{0F10A6EE-39D3-7BD7-2924-0E0700062A15}"/>
              </a:ext>
            </a:extLst>
          </p:cNvPr>
          <p:cNvGraphicFramePr>
            <a:graphicFrameLocks noGrp="1"/>
          </p:cNvGraphicFramePr>
          <p:nvPr>
            <p:ph idx="1"/>
            <p:extLst>
              <p:ext uri="{D42A27DB-BD31-4B8C-83A1-F6EECF244321}">
                <p14:modId xmlns:p14="http://schemas.microsoft.com/office/powerpoint/2010/main" val="640275502"/>
              </p:ext>
            </p:extLst>
          </p:nvPr>
        </p:nvGraphicFramePr>
        <p:xfrm>
          <a:off x="409449" y="1554212"/>
          <a:ext cx="8325102" cy="4572000"/>
        </p:xfrm>
        <a:graphic>
          <a:graphicData uri="http://schemas.openxmlformats.org/drawingml/2006/table">
            <a:tbl>
              <a:tblPr firstRow="1" bandRow="1">
                <a:tableStyleId>{93296810-A885-4BE3-A3E7-6D5BEEA58F35}</a:tableStyleId>
              </a:tblPr>
              <a:tblGrid>
                <a:gridCol w="4162551">
                  <a:extLst>
                    <a:ext uri="{9D8B030D-6E8A-4147-A177-3AD203B41FA5}">
                      <a16:colId xmlns:a16="http://schemas.microsoft.com/office/drawing/2014/main" val="4211158357"/>
                    </a:ext>
                  </a:extLst>
                </a:gridCol>
                <a:gridCol w="4162551">
                  <a:extLst>
                    <a:ext uri="{9D8B030D-6E8A-4147-A177-3AD203B41FA5}">
                      <a16:colId xmlns:a16="http://schemas.microsoft.com/office/drawing/2014/main" val="337911202"/>
                    </a:ext>
                  </a:extLst>
                </a:gridCol>
              </a:tblGrid>
              <a:tr h="412897">
                <a:tc>
                  <a:txBody>
                    <a:bodyPr/>
                    <a:lstStyle/>
                    <a:p>
                      <a:pPr algn="ctr"/>
                      <a:r>
                        <a:rPr kumimoji="1" lang="ja-JP" altLang="en-US" sz="2400" dirty="0">
                          <a:latin typeface="+mj-ea"/>
                          <a:ea typeface="+mj-ea"/>
                        </a:rPr>
                        <a:t>パラメータ</a:t>
                      </a:r>
                    </a:p>
                  </a:txBody>
                  <a:tcPr/>
                </a:tc>
                <a:tc>
                  <a:txBody>
                    <a:bodyPr/>
                    <a:lstStyle/>
                    <a:p>
                      <a:pPr algn="ctr"/>
                      <a:r>
                        <a:rPr kumimoji="1" lang="ja-JP" altLang="en-US" sz="2400" dirty="0">
                          <a:latin typeface="+mj-ea"/>
                          <a:ea typeface="+mj-ea"/>
                        </a:rPr>
                        <a:t>値</a:t>
                      </a:r>
                    </a:p>
                  </a:txBody>
                  <a:tcPr/>
                </a:tc>
                <a:extLst>
                  <a:ext uri="{0D108BD9-81ED-4DB2-BD59-A6C34878D82A}">
                    <a16:rowId xmlns:a16="http://schemas.microsoft.com/office/drawing/2014/main" val="318678192"/>
                  </a:ext>
                </a:extLst>
              </a:tr>
              <a:tr h="412897">
                <a:tc>
                  <a:txBody>
                    <a:bodyPr/>
                    <a:lstStyle/>
                    <a:p>
                      <a:pPr algn="ctr"/>
                      <a:r>
                        <a:rPr kumimoji="1" lang="en-US" altLang="ja-JP" sz="2400" dirty="0">
                          <a:latin typeface="+mj-ea"/>
                          <a:ea typeface="+mj-ea"/>
                        </a:rPr>
                        <a:t>train</a:t>
                      </a:r>
                      <a:r>
                        <a:rPr kumimoji="1" lang="ja-JP" altLang="en-US" sz="2400" dirty="0">
                          <a:latin typeface="+mj-ea"/>
                          <a:ea typeface="+mj-ea"/>
                        </a:rPr>
                        <a:t>データ数</a:t>
                      </a:r>
                    </a:p>
                  </a:txBody>
                  <a:tcPr/>
                </a:tc>
                <a:tc>
                  <a:txBody>
                    <a:bodyPr/>
                    <a:lstStyle/>
                    <a:p>
                      <a:pPr algn="ctr"/>
                      <a:r>
                        <a:rPr kumimoji="1" lang="en-US" altLang="ja-JP" sz="2400" dirty="0">
                          <a:latin typeface="+mj-ea"/>
                          <a:ea typeface="+mj-ea"/>
                        </a:rPr>
                        <a:t>304</a:t>
                      </a:r>
                      <a:endParaRPr kumimoji="1" lang="ja-JP" altLang="en-US" sz="2400" dirty="0">
                        <a:latin typeface="+mj-ea"/>
                        <a:ea typeface="+mj-ea"/>
                      </a:endParaRPr>
                    </a:p>
                  </a:txBody>
                  <a:tcPr/>
                </a:tc>
                <a:extLst>
                  <a:ext uri="{0D108BD9-81ED-4DB2-BD59-A6C34878D82A}">
                    <a16:rowId xmlns:a16="http://schemas.microsoft.com/office/drawing/2014/main" val="2886156506"/>
                  </a:ext>
                </a:extLst>
              </a:tr>
              <a:tr h="412897">
                <a:tc>
                  <a:txBody>
                    <a:bodyPr/>
                    <a:lstStyle/>
                    <a:p>
                      <a:pPr algn="ctr"/>
                      <a:r>
                        <a:rPr kumimoji="1" lang="en-US" altLang="ja-JP" sz="2400" dirty="0">
                          <a:latin typeface="+mj-ea"/>
                          <a:ea typeface="+mj-ea"/>
                        </a:rPr>
                        <a:t>valid</a:t>
                      </a:r>
                      <a:r>
                        <a:rPr kumimoji="1" lang="ja-JP" altLang="en-US" sz="2400" dirty="0">
                          <a:latin typeface="+mj-ea"/>
                          <a:ea typeface="+mj-ea"/>
                        </a:rPr>
                        <a:t>データ数</a:t>
                      </a:r>
                    </a:p>
                  </a:txBody>
                  <a:tcPr/>
                </a:tc>
                <a:tc>
                  <a:txBody>
                    <a:bodyPr/>
                    <a:lstStyle/>
                    <a:p>
                      <a:pPr algn="ctr"/>
                      <a:r>
                        <a:rPr kumimoji="1" lang="en-US" altLang="ja-JP" sz="2400" dirty="0">
                          <a:latin typeface="+mj-ea"/>
                          <a:ea typeface="+mj-ea"/>
                        </a:rPr>
                        <a:t>38</a:t>
                      </a:r>
                      <a:endParaRPr kumimoji="1" lang="ja-JP" altLang="en-US" sz="2400" dirty="0">
                        <a:latin typeface="+mj-ea"/>
                        <a:ea typeface="+mj-ea"/>
                      </a:endParaRPr>
                    </a:p>
                  </a:txBody>
                  <a:tcPr/>
                </a:tc>
                <a:extLst>
                  <a:ext uri="{0D108BD9-81ED-4DB2-BD59-A6C34878D82A}">
                    <a16:rowId xmlns:a16="http://schemas.microsoft.com/office/drawing/2014/main" val="2505558918"/>
                  </a:ext>
                </a:extLst>
              </a:tr>
              <a:tr h="412897">
                <a:tc>
                  <a:txBody>
                    <a:bodyPr/>
                    <a:lstStyle/>
                    <a:p>
                      <a:pPr algn="ctr"/>
                      <a:r>
                        <a:rPr kumimoji="1" lang="en-US" altLang="ja-JP" sz="2400" dirty="0">
                          <a:latin typeface="+mj-ea"/>
                          <a:ea typeface="+mj-ea"/>
                        </a:rPr>
                        <a:t>test</a:t>
                      </a:r>
                      <a:r>
                        <a:rPr kumimoji="1" lang="ja-JP" altLang="en-US" sz="2400" dirty="0">
                          <a:latin typeface="+mj-ea"/>
                          <a:ea typeface="+mj-ea"/>
                        </a:rPr>
                        <a:t>データ数</a:t>
                      </a:r>
                    </a:p>
                  </a:txBody>
                  <a:tcPr/>
                </a:tc>
                <a:tc>
                  <a:txBody>
                    <a:bodyPr/>
                    <a:lstStyle/>
                    <a:p>
                      <a:pPr algn="ctr"/>
                      <a:r>
                        <a:rPr kumimoji="1" lang="en-US" altLang="ja-JP" sz="2400" dirty="0">
                          <a:latin typeface="+mj-ea"/>
                          <a:ea typeface="+mj-ea"/>
                        </a:rPr>
                        <a:t>38</a:t>
                      </a:r>
                      <a:endParaRPr kumimoji="1" lang="ja-JP" altLang="en-US" sz="2400" dirty="0">
                        <a:latin typeface="+mj-ea"/>
                        <a:ea typeface="+mj-ea"/>
                      </a:endParaRPr>
                    </a:p>
                  </a:txBody>
                  <a:tcPr/>
                </a:tc>
                <a:extLst>
                  <a:ext uri="{0D108BD9-81ED-4DB2-BD59-A6C34878D82A}">
                    <a16:rowId xmlns:a16="http://schemas.microsoft.com/office/drawing/2014/main" val="195706403"/>
                  </a:ext>
                </a:extLst>
              </a:tr>
              <a:tr h="412897">
                <a:tc>
                  <a:txBody>
                    <a:bodyPr/>
                    <a:lstStyle/>
                    <a:p>
                      <a:pPr algn="ctr"/>
                      <a:r>
                        <a:rPr kumimoji="1" lang="ja-JP" altLang="en-US" sz="2400" dirty="0">
                          <a:latin typeface="+mj-ea"/>
                          <a:ea typeface="+mj-ea"/>
                        </a:rPr>
                        <a:t>隠れ層次元</a:t>
                      </a:r>
                    </a:p>
                  </a:txBody>
                  <a:tcPr/>
                </a:tc>
                <a:tc>
                  <a:txBody>
                    <a:bodyPr/>
                    <a:lstStyle/>
                    <a:p>
                      <a:pPr algn="ctr"/>
                      <a:r>
                        <a:rPr kumimoji="1" lang="en-US" altLang="ja-JP" sz="2400" dirty="0">
                          <a:latin typeface="+mj-ea"/>
                          <a:ea typeface="+mj-ea"/>
                        </a:rPr>
                        <a:t>[4, 4, 4]</a:t>
                      </a:r>
                      <a:endParaRPr kumimoji="1" lang="ja-JP" altLang="en-US" sz="2400" dirty="0">
                        <a:latin typeface="+mj-ea"/>
                        <a:ea typeface="+mj-ea"/>
                      </a:endParaRPr>
                    </a:p>
                  </a:txBody>
                  <a:tcPr/>
                </a:tc>
                <a:extLst>
                  <a:ext uri="{0D108BD9-81ED-4DB2-BD59-A6C34878D82A}">
                    <a16:rowId xmlns:a16="http://schemas.microsoft.com/office/drawing/2014/main" val="3674667411"/>
                  </a:ext>
                </a:extLst>
              </a:tr>
              <a:tr h="412897">
                <a:tc>
                  <a:txBody>
                    <a:bodyPr/>
                    <a:lstStyle/>
                    <a:p>
                      <a:pPr algn="ctr"/>
                      <a:r>
                        <a:rPr kumimoji="1" lang="ja-JP" altLang="en-US" sz="2400" dirty="0">
                          <a:latin typeface="+mj-ea"/>
                          <a:ea typeface="+mj-ea"/>
                        </a:rPr>
                        <a:t>活性化関数</a:t>
                      </a:r>
                    </a:p>
                  </a:txBody>
                  <a:tcPr/>
                </a:tc>
                <a:tc>
                  <a:txBody>
                    <a:bodyPr/>
                    <a:lstStyle/>
                    <a:p>
                      <a:pPr algn="ctr"/>
                      <a:r>
                        <a:rPr kumimoji="1" lang="en-US" altLang="ja-JP" sz="2400" dirty="0" err="1">
                          <a:latin typeface="+mj-ea"/>
                          <a:ea typeface="+mj-ea"/>
                        </a:rPr>
                        <a:t>ReLU</a:t>
                      </a:r>
                      <a:endParaRPr kumimoji="1" lang="ja-JP" altLang="en-US" sz="2400" dirty="0">
                        <a:latin typeface="+mj-ea"/>
                        <a:ea typeface="+mj-ea"/>
                      </a:endParaRPr>
                    </a:p>
                  </a:txBody>
                  <a:tcPr/>
                </a:tc>
                <a:extLst>
                  <a:ext uri="{0D108BD9-81ED-4DB2-BD59-A6C34878D82A}">
                    <a16:rowId xmlns:a16="http://schemas.microsoft.com/office/drawing/2014/main" val="3670139446"/>
                  </a:ext>
                </a:extLst>
              </a:tr>
              <a:tr h="412897">
                <a:tc>
                  <a:txBody>
                    <a:bodyPr/>
                    <a:lstStyle/>
                    <a:p>
                      <a:pPr algn="ctr"/>
                      <a:r>
                        <a:rPr kumimoji="1" lang="ja-JP" altLang="en-US" sz="2400" dirty="0">
                          <a:latin typeface="+mj-ea"/>
                          <a:ea typeface="+mj-ea"/>
                        </a:rPr>
                        <a:t>損失関数</a:t>
                      </a:r>
                    </a:p>
                  </a:txBody>
                  <a:tcPr/>
                </a:tc>
                <a:tc>
                  <a:txBody>
                    <a:bodyPr/>
                    <a:lstStyle/>
                    <a:p>
                      <a:pPr algn="ctr"/>
                      <a:r>
                        <a:rPr kumimoji="1" lang="en-US" altLang="ja-JP" sz="2400" dirty="0">
                          <a:latin typeface="+mj-ea"/>
                          <a:ea typeface="+mj-ea"/>
                        </a:rPr>
                        <a:t>Binary Cross Entropy Loss</a:t>
                      </a:r>
                      <a:endParaRPr kumimoji="1" lang="ja-JP" altLang="en-US" sz="2400" dirty="0">
                        <a:latin typeface="+mj-ea"/>
                        <a:ea typeface="+mj-ea"/>
                      </a:endParaRPr>
                    </a:p>
                  </a:txBody>
                  <a:tcPr/>
                </a:tc>
                <a:extLst>
                  <a:ext uri="{0D108BD9-81ED-4DB2-BD59-A6C34878D82A}">
                    <a16:rowId xmlns:a16="http://schemas.microsoft.com/office/drawing/2014/main" val="139927812"/>
                  </a:ext>
                </a:extLst>
              </a:tr>
              <a:tr h="412897">
                <a:tc>
                  <a:txBody>
                    <a:bodyPr/>
                    <a:lstStyle/>
                    <a:p>
                      <a:pPr algn="ctr"/>
                      <a:r>
                        <a:rPr kumimoji="1" lang="ja-JP" altLang="en-US" sz="2400" dirty="0">
                          <a:latin typeface="+mj-ea"/>
                          <a:ea typeface="+mj-ea"/>
                        </a:rPr>
                        <a:t>最適化関数</a:t>
                      </a:r>
                    </a:p>
                  </a:txBody>
                  <a:tcPr/>
                </a:tc>
                <a:tc>
                  <a:txBody>
                    <a:bodyPr/>
                    <a:lstStyle/>
                    <a:p>
                      <a:pPr algn="ctr"/>
                      <a:r>
                        <a:rPr kumimoji="1" lang="en-US" altLang="ja-JP" sz="2400" dirty="0">
                          <a:latin typeface="+mj-ea"/>
                          <a:ea typeface="+mj-ea"/>
                        </a:rPr>
                        <a:t>Adam</a:t>
                      </a:r>
                      <a:endParaRPr kumimoji="1" lang="ja-JP" altLang="en-US" sz="2400" dirty="0">
                        <a:latin typeface="+mj-ea"/>
                        <a:ea typeface="+mj-ea"/>
                      </a:endParaRPr>
                    </a:p>
                  </a:txBody>
                  <a:tcPr/>
                </a:tc>
                <a:extLst>
                  <a:ext uri="{0D108BD9-81ED-4DB2-BD59-A6C34878D82A}">
                    <a16:rowId xmlns:a16="http://schemas.microsoft.com/office/drawing/2014/main" val="3473438351"/>
                  </a:ext>
                </a:extLst>
              </a:tr>
              <a:tr h="412897">
                <a:tc>
                  <a:txBody>
                    <a:bodyPr/>
                    <a:lstStyle/>
                    <a:p>
                      <a:pPr algn="ctr"/>
                      <a:r>
                        <a:rPr kumimoji="1" lang="ja-JP" altLang="en-US" sz="2400" dirty="0">
                          <a:latin typeface="+mj-ea"/>
                          <a:ea typeface="+mj-ea"/>
                        </a:rPr>
                        <a:t>学習率</a:t>
                      </a:r>
                    </a:p>
                  </a:txBody>
                  <a:tcPr/>
                </a:tc>
                <a:tc>
                  <a:txBody>
                    <a:bodyPr/>
                    <a:lstStyle/>
                    <a:p>
                      <a:pPr algn="ctr"/>
                      <a:r>
                        <a:rPr kumimoji="1" lang="en-US" altLang="ja-JP" sz="2400" dirty="0">
                          <a:latin typeface="+mj-ea"/>
                          <a:ea typeface="+mj-ea"/>
                        </a:rPr>
                        <a:t>1.0×10</a:t>
                      </a:r>
                      <a:r>
                        <a:rPr kumimoji="1" lang="en-US" altLang="ja-JP" sz="2400" baseline="30000" dirty="0">
                          <a:latin typeface="+mj-ea"/>
                          <a:ea typeface="+mj-ea"/>
                        </a:rPr>
                        <a:t>-4</a:t>
                      </a:r>
                      <a:endParaRPr kumimoji="1" lang="ja-JP" altLang="en-US" sz="2400" dirty="0">
                        <a:latin typeface="+mj-ea"/>
                        <a:ea typeface="+mj-ea"/>
                      </a:endParaRPr>
                    </a:p>
                  </a:txBody>
                  <a:tcPr/>
                </a:tc>
                <a:extLst>
                  <a:ext uri="{0D108BD9-81ED-4DB2-BD59-A6C34878D82A}">
                    <a16:rowId xmlns:a16="http://schemas.microsoft.com/office/drawing/2014/main" val="4219538253"/>
                  </a:ext>
                </a:extLst>
              </a:tr>
              <a:tr h="412897">
                <a:tc>
                  <a:txBody>
                    <a:bodyPr/>
                    <a:lstStyle/>
                    <a:p>
                      <a:pPr algn="ctr"/>
                      <a:r>
                        <a:rPr kumimoji="1" lang="ja-JP" altLang="en-US" sz="2400" dirty="0">
                          <a:latin typeface="+mj-ea"/>
                          <a:ea typeface="+mj-ea"/>
                        </a:rPr>
                        <a:t>バッチサイズ</a:t>
                      </a:r>
                    </a:p>
                  </a:txBody>
                  <a:tcPr/>
                </a:tc>
                <a:tc>
                  <a:txBody>
                    <a:bodyPr/>
                    <a:lstStyle/>
                    <a:p>
                      <a:pPr algn="ctr"/>
                      <a:r>
                        <a:rPr kumimoji="1" lang="en-US" altLang="ja-JP" sz="2400" dirty="0">
                          <a:latin typeface="+mj-ea"/>
                          <a:ea typeface="+mj-ea"/>
                        </a:rPr>
                        <a:t>1</a:t>
                      </a:r>
                      <a:endParaRPr kumimoji="1" lang="ja-JP" altLang="en-US" sz="2400" dirty="0">
                        <a:latin typeface="+mj-ea"/>
                        <a:ea typeface="+mj-ea"/>
                      </a:endParaRPr>
                    </a:p>
                  </a:txBody>
                  <a:tcPr/>
                </a:tc>
                <a:extLst>
                  <a:ext uri="{0D108BD9-81ED-4DB2-BD59-A6C34878D82A}">
                    <a16:rowId xmlns:a16="http://schemas.microsoft.com/office/drawing/2014/main" val="4067707308"/>
                  </a:ext>
                </a:extLst>
              </a:tr>
            </a:tbl>
          </a:graphicData>
        </a:graphic>
      </p:graphicFrame>
      <p:sp>
        <p:nvSpPr>
          <p:cNvPr id="4" name="スライド番号プレースホルダー 3">
            <a:extLst>
              <a:ext uri="{FF2B5EF4-FFF2-40B4-BE49-F238E27FC236}">
                <a16:creationId xmlns:a16="http://schemas.microsoft.com/office/drawing/2014/main" id="{0268F480-3E53-BB8B-951F-1BB3CAD3D20F}"/>
              </a:ext>
            </a:extLst>
          </p:cNvPr>
          <p:cNvSpPr>
            <a:spLocks noGrp="1"/>
          </p:cNvSpPr>
          <p:nvPr>
            <p:ph type="sldNum" sz="quarter" idx="12"/>
          </p:nvPr>
        </p:nvSpPr>
        <p:spPr/>
        <p:txBody>
          <a:bodyPr/>
          <a:lstStyle/>
          <a:p>
            <a:fld id="{AA33AD68-02DB-4C41-B1AE-499F59C99E0D}" type="slidenum">
              <a:rPr lang="ja-JP" altLang="en-US" smtClean="0"/>
              <a:pPr/>
              <a:t>29</a:t>
            </a:fld>
            <a:endParaRPr lang="ja-JP" altLang="en-US" dirty="0"/>
          </a:p>
        </p:txBody>
      </p:sp>
    </p:spTree>
    <p:extLst>
      <p:ext uri="{BB962C8B-B14F-4D97-AF65-F5344CB8AC3E}">
        <p14:creationId xmlns:p14="http://schemas.microsoft.com/office/powerpoint/2010/main" val="3849420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solidFill>
                  <a:schemeClr val="bg1">
                    <a:lumMod val="75000"/>
                  </a:schemeClr>
                </a:solidFill>
              </a:rPr>
              <a:t>はじめに</a:t>
            </a:r>
            <a:endParaRPr kumimoji="1" lang="en-US" altLang="ja-JP" dirty="0">
              <a:solidFill>
                <a:schemeClr val="bg1">
                  <a:lumMod val="75000"/>
                </a:schemeClr>
              </a:solidFill>
            </a:endParaRPr>
          </a:p>
          <a:p>
            <a:r>
              <a:rPr lang="ja-JP" altLang="en-US" dirty="0">
                <a:solidFill>
                  <a:schemeClr val="bg1">
                    <a:lumMod val="75000"/>
                  </a:schemeClr>
                </a:solidFill>
              </a:rPr>
              <a:t>要素技術</a:t>
            </a:r>
            <a:endParaRPr lang="en-US" altLang="ja-JP" dirty="0">
              <a:solidFill>
                <a:schemeClr val="bg1">
                  <a:lumMod val="75000"/>
                </a:schemeClr>
              </a:solidFill>
            </a:endParaRPr>
          </a:p>
          <a:p>
            <a:r>
              <a:rPr kumimoji="1" lang="ja-JP" altLang="en-US" dirty="0">
                <a:solidFill>
                  <a:schemeClr val="bg1">
                    <a:lumMod val="75000"/>
                  </a:schemeClr>
                </a:solidFill>
              </a:rPr>
              <a:t>提案手法</a:t>
            </a:r>
            <a:endParaRPr kumimoji="1" lang="en-US" altLang="ja-JP" dirty="0">
              <a:solidFill>
                <a:schemeClr val="bg1">
                  <a:lumMod val="75000"/>
                </a:schemeClr>
              </a:solidFill>
            </a:endParaRPr>
          </a:p>
          <a:p>
            <a:r>
              <a:rPr lang="ja-JP" altLang="en-US" dirty="0">
                <a:solidFill>
                  <a:schemeClr val="bg1">
                    <a:lumMod val="75000"/>
                  </a:schemeClr>
                </a:solidFill>
              </a:rPr>
              <a:t>実験</a:t>
            </a:r>
            <a:endParaRPr lang="en-US" altLang="ja-JP" dirty="0">
              <a:solidFill>
                <a:schemeClr val="bg1">
                  <a:lumMod val="75000"/>
                </a:schemeClr>
              </a:solidFill>
            </a:endParaRPr>
          </a:p>
          <a:p>
            <a:r>
              <a:rPr kumimoji="1" lang="ja-JP" altLang="en-US" dirty="0"/>
              <a:t>実験結果</a:t>
            </a:r>
            <a:endParaRPr kumimoji="1" lang="en-US" altLang="ja-JP" dirty="0"/>
          </a:p>
          <a:p>
            <a:r>
              <a:rPr lang="ja-JP" altLang="en-US" dirty="0">
                <a:solidFill>
                  <a:schemeClr val="bg1">
                    <a:lumMod val="75000"/>
                  </a:schemeClr>
                </a:solidFill>
              </a:rPr>
              <a:t>まとめと考察</a:t>
            </a:r>
            <a:endParaRPr kumimoji="1" lang="ja-JP" altLang="en-US"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30</a:t>
            </a:fld>
            <a:endParaRPr lang="ja-JP" altLang="en-US" dirty="0"/>
          </a:p>
        </p:txBody>
      </p:sp>
      <p:pic>
        <p:nvPicPr>
          <p:cNvPr id="5" name="図 4" descr="傘, 帽子 が含まれている画像&#10;&#10;自動的に生成された説明">
            <a:extLst>
              <a:ext uri="{FF2B5EF4-FFF2-40B4-BE49-F238E27FC236}">
                <a16:creationId xmlns:a16="http://schemas.microsoft.com/office/drawing/2014/main" id="{3FF09F5A-C4A3-1525-0C90-512103E4D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286" y="3446700"/>
            <a:ext cx="1153639" cy="1153639"/>
          </a:xfrm>
          <a:prstGeom prst="rect">
            <a:avLst/>
          </a:prstGeom>
        </p:spPr>
      </p:pic>
    </p:spTree>
    <p:extLst>
      <p:ext uri="{BB962C8B-B14F-4D97-AF65-F5344CB8AC3E}">
        <p14:creationId xmlns:p14="http://schemas.microsoft.com/office/powerpoint/2010/main" val="1976452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B2D54-1575-28D3-C5E7-5C3191DD138A}"/>
              </a:ext>
            </a:extLst>
          </p:cNvPr>
          <p:cNvSpPr>
            <a:spLocks noGrp="1"/>
          </p:cNvSpPr>
          <p:nvPr>
            <p:ph type="title"/>
          </p:nvPr>
        </p:nvSpPr>
        <p:spPr/>
        <p:txBody>
          <a:bodyPr/>
          <a:lstStyle/>
          <a:p>
            <a:r>
              <a:rPr lang="ja-JP" altLang="en-US" dirty="0"/>
              <a:t>感情ベクトルの評価例</a:t>
            </a:r>
            <a:endParaRPr kumimoji="1" lang="ja-JP" altLang="en-US" dirty="0"/>
          </a:p>
        </p:txBody>
      </p:sp>
      <p:sp>
        <p:nvSpPr>
          <p:cNvPr id="3" name="コンテンツ プレースホルダー 2">
            <a:extLst>
              <a:ext uri="{FF2B5EF4-FFF2-40B4-BE49-F238E27FC236}">
                <a16:creationId xmlns:a16="http://schemas.microsoft.com/office/drawing/2014/main" id="{6F63F8CB-F546-9CC3-8462-2A23C38C586C}"/>
              </a:ext>
            </a:extLst>
          </p:cNvPr>
          <p:cNvSpPr>
            <a:spLocks noGrp="1"/>
          </p:cNvSpPr>
          <p:nvPr>
            <p:ph idx="1"/>
          </p:nvPr>
        </p:nvSpPr>
        <p:spPr>
          <a:xfrm>
            <a:off x="628650" y="1901953"/>
            <a:ext cx="8434070" cy="526287"/>
          </a:xfrm>
        </p:spPr>
        <p:txBody>
          <a:bodyPr>
            <a:normAutofit fontScale="92500"/>
          </a:bodyPr>
          <a:lstStyle/>
          <a:p>
            <a:pPr marL="0" indent="0">
              <a:buNone/>
            </a:pPr>
            <a:r>
              <a:rPr kumimoji="1" lang="ja-JP" altLang="en-US" dirty="0"/>
              <a:t>状態「</a:t>
            </a:r>
            <a:r>
              <a:rPr kumimoji="1" lang="en-US" altLang="ja-JP" dirty="0"/>
              <a:t>complimented by </a:t>
            </a:r>
            <a:r>
              <a:rPr kumimoji="1" lang="ja-JP" altLang="en-US" dirty="0"/>
              <a:t>お兄ちゃん」のときの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r>
              <a:rPr lang="ja-JP" altLang="en-US" dirty="0">
                <a:latin typeface="Times New Roman" panose="02020603050405020304" pitchFamily="18" charset="0"/>
                <a:cs typeface="Times New Roman" panose="02020603050405020304" pitchFamily="18" charset="0"/>
              </a:rPr>
              <a:t> </a:t>
            </a:r>
            <a:endParaRPr kumimoji="1" lang="ja-JP" altLang="en-US" dirty="0"/>
          </a:p>
        </p:txBody>
      </p:sp>
      <p:sp>
        <p:nvSpPr>
          <p:cNvPr id="4" name="スライド番号プレースホルダー 3">
            <a:extLst>
              <a:ext uri="{FF2B5EF4-FFF2-40B4-BE49-F238E27FC236}">
                <a16:creationId xmlns:a16="http://schemas.microsoft.com/office/drawing/2014/main" id="{CD0D040F-8DDA-B017-1C0D-81B412EE2834}"/>
              </a:ext>
            </a:extLst>
          </p:cNvPr>
          <p:cNvSpPr>
            <a:spLocks noGrp="1"/>
          </p:cNvSpPr>
          <p:nvPr>
            <p:ph type="sldNum" sz="quarter" idx="12"/>
          </p:nvPr>
        </p:nvSpPr>
        <p:spPr/>
        <p:txBody>
          <a:bodyPr/>
          <a:lstStyle/>
          <a:p>
            <a:fld id="{AA33AD68-02DB-4C41-B1AE-499F59C99E0D}" type="slidenum">
              <a:rPr lang="ja-JP" altLang="en-US" smtClean="0"/>
              <a:pPr/>
              <a:t>31</a:t>
            </a:fld>
            <a:endParaRPr lang="ja-JP" altLang="en-US" dirty="0"/>
          </a:p>
        </p:txBody>
      </p:sp>
      <p:graphicFrame>
        <p:nvGraphicFramePr>
          <p:cNvPr id="5" name="表 4">
            <a:extLst>
              <a:ext uri="{FF2B5EF4-FFF2-40B4-BE49-F238E27FC236}">
                <a16:creationId xmlns:a16="http://schemas.microsoft.com/office/drawing/2014/main" id="{7AA69417-04FA-6B10-EC1F-D86E9F217E30}"/>
              </a:ext>
            </a:extLst>
          </p:cNvPr>
          <p:cNvGraphicFramePr>
            <a:graphicFrameLocks noGrp="1"/>
          </p:cNvGraphicFramePr>
          <p:nvPr>
            <p:extLst>
              <p:ext uri="{D42A27DB-BD31-4B8C-83A1-F6EECF244321}">
                <p14:modId xmlns:p14="http://schemas.microsoft.com/office/powerpoint/2010/main" val="853140742"/>
              </p:ext>
            </p:extLst>
          </p:nvPr>
        </p:nvGraphicFramePr>
        <p:xfrm>
          <a:off x="628650" y="2522330"/>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chemeClr val="bg1"/>
                          </a:solidFill>
                          <a:effectLst/>
                          <a:uLnTx/>
                          <a:uFillTx/>
                          <a:latin typeface="+mj-ea"/>
                          <a:ea typeface="+mj-ea"/>
                          <a:cs typeface="+mn-cs"/>
                        </a:rPr>
                        <a:t>joy</a:t>
                      </a:r>
                      <a:endParaRPr kumimoji="1" lang="ja-JP" altLang="en-US" sz="28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noFill/>
                          </a:ln>
                          <a:solidFill>
                            <a:schemeClr val="bg1"/>
                          </a:solidFill>
                          <a:effectLst/>
                          <a:uLnTx/>
                          <a:uFillTx/>
                          <a:latin typeface="+mj-ea"/>
                          <a:ea typeface="+mj-ea"/>
                          <a:cs typeface="+mn-cs"/>
                        </a:rPr>
                        <a:t>anticipation</a:t>
                      </a:r>
                      <a:endParaRPr kumimoji="1" lang="ja-JP" altLang="en-US" sz="22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anger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trust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90</a:t>
                      </a: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100</a:t>
                      </a:r>
                      <a:endParaRPr kumimoji="1" lang="ja-JP" altLang="en-US" sz="2800" dirty="0">
                        <a:latin typeface="+mj-ea"/>
                        <a:ea typeface="+mj-ea"/>
                      </a:endParaRPr>
                    </a:p>
                  </a:txBody>
                  <a:tcPr/>
                </a:tc>
                <a:extLst>
                  <a:ext uri="{0D108BD9-81ED-4DB2-BD59-A6C34878D82A}">
                    <a16:rowId xmlns:a16="http://schemas.microsoft.com/office/drawing/2014/main" val="3450285643"/>
                  </a:ext>
                </a:extLst>
              </a:tr>
            </a:tbl>
          </a:graphicData>
        </a:graphic>
      </p:graphicFrame>
      <p:graphicFrame>
        <p:nvGraphicFramePr>
          <p:cNvPr id="6" name="表 5">
            <a:extLst>
              <a:ext uri="{FF2B5EF4-FFF2-40B4-BE49-F238E27FC236}">
                <a16:creationId xmlns:a16="http://schemas.microsoft.com/office/drawing/2014/main" id="{DD5133BE-0D49-689C-5FAC-1E242A6250C8}"/>
              </a:ext>
            </a:extLst>
          </p:cNvPr>
          <p:cNvGraphicFramePr>
            <a:graphicFrameLocks noGrp="1"/>
          </p:cNvGraphicFramePr>
          <p:nvPr>
            <p:extLst>
              <p:ext uri="{D42A27DB-BD31-4B8C-83A1-F6EECF244321}">
                <p14:modId xmlns:p14="http://schemas.microsoft.com/office/powerpoint/2010/main" val="3063040661"/>
              </p:ext>
            </p:extLst>
          </p:nvPr>
        </p:nvGraphicFramePr>
        <p:xfrm>
          <a:off x="628650" y="3558650"/>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kumimoji="1" lang="en-US" altLang="ja-JP" sz="2800" b="0" kern="1200" dirty="0">
                          <a:solidFill>
                            <a:schemeClr val="lt1"/>
                          </a:solidFill>
                          <a:latin typeface="+mj-ea"/>
                          <a:ea typeface="+mj-ea"/>
                          <a:cs typeface="+mn-cs"/>
                        </a:rPr>
                        <a:t>sadness</a:t>
                      </a:r>
                      <a:endParaRPr kumimoji="1" lang="ja-JP" altLang="en-US" sz="2800" b="0" kern="1200" dirty="0">
                        <a:solidFill>
                          <a:schemeClr val="lt1"/>
                        </a:solidFill>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kern="1200" dirty="0">
                          <a:solidFill>
                            <a:schemeClr val="lt1"/>
                          </a:solidFill>
                          <a:latin typeface="+mj-ea"/>
                          <a:ea typeface="+mj-ea"/>
                          <a:cs typeface="+mn-cs"/>
                        </a:rPr>
                        <a:t>surprise</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fear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disgust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40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sp>
        <p:nvSpPr>
          <p:cNvPr id="7" name="テキスト ボックス 6">
            <a:extLst>
              <a:ext uri="{FF2B5EF4-FFF2-40B4-BE49-F238E27FC236}">
                <a16:creationId xmlns:a16="http://schemas.microsoft.com/office/drawing/2014/main" id="{DD70CC65-17D0-2466-5E24-DED93DD05967}"/>
              </a:ext>
            </a:extLst>
          </p:cNvPr>
          <p:cNvSpPr txBox="1"/>
          <p:nvPr/>
        </p:nvSpPr>
        <p:spPr>
          <a:xfrm>
            <a:off x="628650" y="4783163"/>
            <a:ext cx="8187690" cy="1384995"/>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2800" dirty="0">
                <a:latin typeface="+mn-ea"/>
              </a:rPr>
              <a:t>trust </a:t>
            </a:r>
            <a:r>
              <a:rPr kumimoji="1" lang="ja-JP" altLang="en-US" sz="2800" dirty="0">
                <a:latin typeface="+mn-ea"/>
              </a:rPr>
              <a:t>が最大の </a:t>
            </a:r>
            <a:r>
              <a:rPr kumimoji="1" lang="en-US" altLang="ja-JP" sz="2800" dirty="0">
                <a:latin typeface="+mn-ea"/>
              </a:rPr>
              <a:t>100</a:t>
            </a:r>
          </a:p>
          <a:p>
            <a:pPr marL="457200" indent="-457200">
              <a:buFont typeface="Arial" panose="020B0604020202020204" pitchFamily="34" charset="0"/>
              <a:buChar char="•"/>
            </a:pPr>
            <a:r>
              <a:rPr kumimoji="1" lang="en-US" altLang="ja-JP" sz="2800" dirty="0">
                <a:latin typeface="+mn-ea"/>
              </a:rPr>
              <a:t>joy </a:t>
            </a:r>
            <a:r>
              <a:rPr kumimoji="1" lang="ja-JP" altLang="en-US" sz="2800" dirty="0">
                <a:latin typeface="+mn-ea"/>
              </a:rPr>
              <a:t>も高い値</a:t>
            </a:r>
            <a:endParaRPr kumimoji="1" lang="en-US" altLang="ja-JP" sz="2800" dirty="0">
              <a:latin typeface="+mn-ea"/>
            </a:endParaRPr>
          </a:p>
          <a:p>
            <a:r>
              <a:rPr kumimoji="1" lang="ja-JP" altLang="en-US" sz="2800" dirty="0">
                <a:latin typeface="+mn-ea"/>
              </a:rPr>
              <a:t>→お兄ちゃんに対する慕情が端的に表されている</a:t>
            </a:r>
          </a:p>
        </p:txBody>
      </p:sp>
    </p:spTree>
    <p:extLst>
      <p:ext uri="{BB962C8B-B14F-4D97-AF65-F5344CB8AC3E}">
        <p14:creationId xmlns:p14="http://schemas.microsoft.com/office/powerpoint/2010/main" val="45466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DC1D44-C1C6-9607-DE14-154CFEA3AD50}"/>
              </a:ext>
            </a:extLst>
          </p:cNvPr>
          <p:cNvSpPr>
            <a:spLocks noGrp="1"/>
          </p:cNvSpPr>
          <p:nvPr>
            <p:ph type="title"/>
          </p:nvPr>
        </p:nvSpPr>
        <p:spPr/>
        <p:txBody>
          <a:bodyPr/>
          <a:lstStyle/>
          <a:p>
            <a:r>
              <a:rPr kumimoji="1" lang="en-US" altLang="ja-JP" dirty="0"/>
              <a:t>MLP </a:t>
            </a:r>
            <a:r>
              <a:rPr kumimoji="1" lang="ja-JP" altLang="en-US" dirty="0"/>
              <a:t>によるラベルの学習結果</a:t>
            </a:r>
          </a:p>
        </p:txBody>
      </p:sp>
      <p:sp>
        <p:nvSpPr>
          <p:cNvPr id="4" name="スライド番号プレースホルダー 3">
            <a:extLst>
              <a:ext uri="{FF2B5EF4-FFF2-40B4-BE49-F238E27FC236}">
                <a16:creationId xmlns:a16="http://schemas.microsoft.com/office/drawing/2014/main" id="{0595D117-92BA-E63A-57B6-B16A9E228333}"/>
              </a:ext>
            </a:extLst>
          </p:cNvPr>
          <p:cNvSpPr>
            <a:spLocks noGrp="1"/>
          </p:cNvSpPr>
          <p:nvPr>
            <p:ph type="sldNum" sz="quarter" idx="12"/>
          </p:nvPr>
        </p:nvSpPr>
        <p:spPr/>
        <p:txBody>
          <a:bodyPr/>
          <a:lstStyle/>
          <a:p>
            <a:fld id="{AA33AD68-02DB-4C41-B1AE-499F59C99E0D}" type="slidenum">
              <a:rPr lang="ja-JP" altLang="en-US" smtClean="0"/>
              <a:pPr/>
              <a:t>32</a:t>
            </a:fld>
            <a:endParaRPr lang="ja-JP" altLang="en-US" dirty="0"/>
          </a:p>
        </p:txBody>
      </p:sp>
      <p:sp>
        <p:nvSpPr>
          <p:cNvPr id="7" name="テキスト ボックス 6">
            <a:extLst>
              <a:ext uri="{FF2B5EF4-FFF2-40B4-BE49-F238E27FC236}">
                <a16:creationId xmlns:a16="http://schemas.microsoft.com/office/drawing/2014/main" id="{6B09323C-6649-61BF-BE89-BC43512ABF9B}"/>
              </a:ext>
            </a:extLst>
          </p:cNvPr>
          <p:cNvSpPr txBox="1"/>
          <p:nvPr/>
        </p:nvSpPr>
        <p:spPr>
          <a:xfrm>
            <a:off x="640032" y="1818848"/>
            <a:ext cx="6544311" cy="3539430"/>
          </a:xfrm>
          <a:prstGeom prst="rect">
            <a:avLst/>
          </a:prstGeom>
          <a:noFill/>
        </p:spPr>
        <p:txBody>
          <a:bodyPr wrap="square" rtlCol="0">
            <a:spAutoFit/>
          </a:bodyPr>
          <a:lstStyle/>
          <a:p>
            <a:endParaRPr kumimoji="1" lang="en-US" altLang="ja-JP" sz="2800" dirty="0"/>
          </a:p>
          <a:p>
            <a:pPr marL="457200" indent="-457200">
              <a:buFont typeface="Arial" panose="020B0604020202020204" pitchFamily="34" charset="0"/>
              <a:buChar char="•"/>
            </a:pPr>
            <a:r>
              <a:rPr kumimoji="1" lang="ja-JP" altLang="en-US" sz="2800" dirty="0"/>
              <a:t>ベースライン</a:t>
            </a:r>
            <a:br>
              <a:rPr kumimoji="1" lang="en-US" altLang="ja-JP" sz="2800" dirty="0"/>
            </a:br>
            <a:r>
              <a:rPr kumimoji="1" lang="ja-JP" altLang="en-US" sz="2800" dirty="0"/>
              <a:t>より高い値</a:t>
            </a:r>
            <a:endParaRPr kumimoji="1" lang="en-US" altLang="ja-JP" sz="2800" dirty="0"/>
          </a:p>
          <a:p>
            <a:pPr marL="457200" indent="-457200">
              <a:buFont typeface="Arial" panose="020B0604020202020204" pitchFamily="34" charset="0"/>
              <a:buChar char="•"/>
            </a:pPr>
            <a:r>
              <a:rPr kumimoji="1" lang="en-US" altLang="ja-JP" sz="2800" dirty="0"/>
              <a:t>1</a:t>
            </a:r>
            <a:r>
              <a:rPr kumimoji="1" lang="ja-JP" altLang="en-US" sz="2800" dirty="0"/>
              <a:t> </a:t>
            </a:r>
            <a:r>
              <a:rPr kumimoji="1" lang="en-US" altLang="ja-JP" sz="2800" dirty="0"/>
              <a:t>epoch</a:t>
            </a:r>
            <a:r>
              <a:rPr kumimoji="1" lang="ja-JP" altLang="en-US" sz="2800" dirty="0"/>
              <a:t> 目で</a:t>
            </a:r>
            <a:br>
              <a:rPr kumimoji="1" lang="en-US" altLang="ja-JP" sz="2800" dirty="0"/>
            </a:br>
            <a:r>
              <a:rPr kumimoji="1" lang="ja-JP" altLang="en-US" sz="2800" dirty="0"/>
              <a:t>大きく </a:t>
            </a:r>
            <a:r>
              <a:rPr kumimoji="1" lang="en-US" altLang="ja-JP" sz="2800" dirty="0"/>
              <a:t>accuracy </a:t>
            </a:r>
            <a:br>
              <a:rPr kumimoji="1" lang="en-US" altLang="ja-JP" sz="2800" dirty="0"/>
            </a:br>
            <a:r>
              <a:rPr kumimoji="1" lang="ja-JP" altLang="en-US" sz="2800" dirty="0"/>
              <a:t>が改善した試行</a:t>
            </a:r>
            <a:br>
              <a:rPr kumimoji="1" lang="en-US" altLang="ja-JP" sz="2800" dirty="0"/>
            </a:br>
            <a:r>
              <a:rPr kumimoji="1" lang="ja-JP" altLang="en-US" sz="2800" dirty="0"/>
              <a:t>の存在</a:t>
            </a:r>
            <a:endParaRPr kumimoji="1" lang="en-US" altLang="ja-JP" sz="2800" dirty="0"/>
          </a:p>
          <a:p>
            <a:r>
              <a:rPr kumimoji="1" lang="en-US" altLang="ja-JP" sz="2800" dirty="0"/>
              <a:t>	</a:t>
            </a:r>
            <a:r>
              <a:rPr kumimoji="1" lang="ja-JP" altLang="en-US" sz="2800" dirty="0"/>
              <a:t>→学習は有意義</a:t>
            </a:r>
            <a:endParaRPr kumimoji="1" lang="en-US" altLang="ja-JP" sz="2800"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75D69DF4-BA9B-E16C-9DF9-C60FB6E40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210" y="2099405"/>
            <a:ext cx="4244508" cy="3387032"/>
          </a:xfrm>
          <a:prstGeom prst="rect">
            <a:avLst/>
          </a:prstGeom>
        </p:spPr>
      </p:pic>
    </p:spTree>
    <p:extLst>
      <p:ext uri="{BB962C8B-B14F-4D97-AF65-F5344CB8AC3E}">
        <p14:creationId xmlns:p14="http://schemas.microsoft.com/office/powerpoint/2010/main" val="3120556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8BE5F-FF37-40C3-BEA5-C8D4E2AEC85A}"/>
              </a:ext>
            </a:extLst>
          </p:cNvPr>
          <p:cNvSpPr>
            <a:spLocks noGrp="1"/>
          </p:cNvSpPr>
          <p:nvPr>
            <p:ph type="title"/>
          </p:nvPr>
        </p:nvSpPr>
        <p:spPr/>
        <p:txBody>
          <a:bodyPr/>
          <a:lstStyle/>
          <a:p>
            <a:r>
              <a:rPr kumimoji="1" lang="ja-JP" altLang="en-US" dirty="0"/>
              <a:t>応用例</a:t>
            </a:r>
          </a:p>
        </p:txBody>
      </p:sp>
      <p:sp>
        <p:nvSpPr>
          <p:cNvPr id="3" name="コンテンツ プレースホルダー 2">
            <a:extLst>
              <a:ext uri="{FF2B5EF4-FFF2-40B4-BE49-F238E27FC236}">
                <a16:creationId xmlns:a16="http://schemas.microsoft.com/office/drawing/2014/main" id="{7CB71DFC-6936-1C89-7FA5-DD825BFB74C8}"/>
              </a:ext>
            </a:extLst>
          </p:cNvPr>
          <p:cNvSpPr>
            <a:spLocks noGrp="1"/>
          </p:cNvSpPr>
          <p:nvPr>
            <p:ph idx="1"/>
          </p:nvPr>
        </p:nvSpPr>
        <p:spPr/>
        <p:txBody>
          <a:bodyPr/>
          <a:lstStyle/>
          <a:p>
            <a:r>
              <a:rPr lang="ja-JP" altLang="en-US" dirty="0"/>
              <a:t>ユーザが「キャラクターの目」として</a:t>
            </a:r>
            <a:br>
              <a:rPr lang="en-US" altLang="ja-JP" dirty="0"/>
            </a:br>
            <a:r>
              <a:rPr lang="ja-JP" altLang="en-US" dirty="0"/>
              <a:t>光学機器を持ち歩く場合を考える</a:t>
            </a:r>
            <a:endParaRPr lang="en-US" altLang="ja-JP" dirty="0"/>
          </a:p>
          <a:p>
            <a:r>
              <a:rPr lang="ja-JP" altLang="en-US" dirty="0"/>
              <a:t>初期状態 </a:t>
            </a:r>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(0)</a:t>
            </a:r>
            <a:r>
              <a:rPr lang="ja-JP" altLang="en-US" sz="2800" dirty="0">
                <a:latin typeface="Times New Roman" panose="02020603050405020304" pitchFamily="18" charset="0"/>
                <a:cs typeface="Times New Roman" panose="02020603050405020304" pitchFamily="18" charset="0"/>
              </a:rPr>
              <a:t> を定め，以降は画像入力によって更新する</a:t>
            </a:r>
            <a:endParaRPr lang="en-US" altLang="ja-JP" sz="2800" dirty="0">
              <a:latin typeface="Times New Roman" panose="02020603050405020304" pitchFamily="18" charset="0"/>
              <a:cs typeface="Times New Roman" panose="02020603050405020304" pitchFamily="18" charset="0"/>
            </a:endParaRPr>
          </a:p>
          <a:p>
            <a:r>
              <a:rPr kumimoji="1" lang="ja-JP" altLang="en-US" dirty="0"/>
              <a:t>今回は「歩いていたら歩道に花壇を見つけた」というシチュエーションを想定</a:t>
            </a:r>
          </a:p>
        </p:txBody>
      </p:sp>
      <p:sp>
        <p:nvSpPr>
          <p:cNvPr id="4" name="スライド番号プレースホルダー 3">
            <a:extLst>
              <a:ext uri="{FF2B5EF4-FFF2-40B4-BE49-F238E27FC236}">
                <a16:creationId xmlns:a16="http://schemas.microsoft.com/office/drawing/2014/main" id="{449EE0A0-C5C1-DA02-6F34-D4A3E1109656}"/>
              </a:ext>
            </a:extLst>
          </p:cNvPr>
          <p:cNvSpPr>
            <a:spLocks noGrp="1"/>
          </p:cNvSpPr>
          <p:nvPr>
            <p:ph type="sldNum" sz="quarter" idx="12"/>
          </p:nvPr>
        </p:nvSpPr>
        <p:spPr/>
        <p:txBody>
          <a:bodyPr/>
          <a:lstStyle/>
          <a:p>
            <a:fld id="{AA33AD68-02DB-4C41-B1AE-499F59C99E0D}" type="slidenum">
              <a:rPr lang="ja-JP" altLang="en-US" smtClean="0"/>
              <a:pPr/>
              <a:t>33</a:t>
            </a:fld>
            <a:endParaRPr lang="ja-JP" altLang="en-US" dirty="0"/>
          </a:p>
        </p:txBody>
      </p:sp>
    </p:spTree>
    <p:extLst>
      <p:ext uri="{BB962C8B-B14F-4D97-AF65-F5344CB8AC3E}">
        <p14:creationId xmlns:p14="http://schemas.microsoft.com/office/powerpoint/2010/main" val="754492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歩道の上にある花&#10;&#10;中程度の精度で自動的に生成された説明">
            <a:extLst>
              <a:ext uri="{FF2B5EF4-FFF2-40B4-BE49-F238E27FC236}">
                <a16:creationId xmlns:a16="http://schemas.microsoft.com/office/drawing/2014/main" id="{B5268E33-E4B1-9C61-AB6A-EA2484458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869" y="3854187"/>
            <a:ext cx="2893481" cy="2170111"/>
          </a:xfrm>
          <a:prstGeom prst="rect">
            <a:avLst/>
          </a:prstGeom>
        </p:spPr>
      </p:pic>
      <p:sp>
        <p:nvSpPr>
          <p:cNvPr id="2" name="タイトル 1">
            <a:extLst>
              <a:ext uri="{FF2B5EF4-FFF2-40B4-BE49-F238E27FC236}">
                <a16:creationId xmlns:a16="http://schemas.microsoft.com/office/drawing/2014/main" id="{F48FED15-2945-6420-FE0A-12EC5165809D}"/>
              </a:ext>
            </a:extLst>
          </p:cNvPr>
          <p:cNvSpPr>
            <a:spLocks noGrp="1"/>
          </p:cNvSpPr>
          <p:nvPr>
            <p:ph type="title"/>
          </p:nvPr>
        </p:nvSpPr>
        <p:spPr/>
        <p:txBody>
          <a:bodyPr/>
          <a:lstStyle/>
          <a:p>
            <a:r>
              <a:rPr kumimoji="1" lang="ja-JP" altLang="en-US" dirty="0"/>
              <a:t>応用例</a:t>
            </a:r>
            <a:r>
              <a:rPr kumimoji="1" lang="en-US" altLang="ja-JP" dirty="0"/>
              <a:t>: </a:t>
            </a:r>
            <a:r>
              <a:rPr kumimoji="1" lang="ja-JP" altLang="en-US" dirty="0"/>
              <a:t>使用した画像</a:t>
            </a:r>
          </a:p>
        </p:txBody>
      </p:sp>
      <p:pic>
        <p:nvPicPr>
          <p:cNvPr id="6" name="コンテンツ プレースホルダー 5" descr="歩道の隣に駐車した自転車&#10;&#10;自動的に生成された説明">
            <a:extLst>
              <a:ext uri="{FF2B5EF4-FFF2-40B4-BE49-F238E27FC236}">
                <a16:creationId xmlns:a16="http://schemas.microsoft.com/office/drawing/2014/main" id="{14E6B3FC-E81D-B665-06C1-ACFE4DCCB9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5259" y="2775744"/>
            <a:ext cx="2893482" cy="2170111"/>
          </a:xfrm>
        </p:spPr>
      </p:pic>
      <p:sp>
        <p:nvSpPr>
          <p:cNvPr id="4" name="スライド番号プレースホルダー 3">
            <a:extLst>
              <a:ext uri="{FF2B5EF4-FFF2-40B4-BE49-F238E27FC236}">
                <a16:creationId xmlns:a16="http://schemas.microsoft.com/office/drawing/2014/main" id="{3DB6F1B0-26C8-1B17-451C-5D524AA315BD}"/>
              </a:ext>
            </a:extLst>
          </p:cNvPr>
          <p:cNvSpPr>
            <a:spLocks noGrp="1"/>
          </p:cNvSpPr>
          <p:nvPr>
            <p:ph type="sldNum" sz="quarter" idx="12"/>
          </p:nvPr>
        </p:nvSpPr>
        <p:spPr/>
        <p:txBody>
          <a:bodyPr/>
          <a:lstStyle/>
          <a:p>
            <a:fld id="{AA33AD68-02DB-4C41-B1AE-499F59C99E0D}" type="slidenum">
              <a:rPr lang="ja-JP" altLang="en-US" smtClean="0"/>
              <a:pPr/>
              <a:t>34</a:t>
            </a:fld>
            <a:endParaRPr lang="ja-JP" altLang="en-US" dirty="0"/>
          </a:p>
        </p:txBody>
      </p:sp>
      <p:pic>
        <p:nvPicPr>
          <p:cNvPr id="10" name="図 9" descr="歩道に並んでいる&#10;&#10;低い精度で自動的に生成された説明">
            <a:extLst>
              <a:ext uri="{FF2B5EF4-FFF2-40B4-BE49-F238E27FC236}">
                <a16:creationId xmlns:a16="http://schemas.microsoft.com/office/drawing/2014/main" id="{9C911908-F897-7672-3670-B1430F8E3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1690689"/>
            <a:ext cx="2893481" cy="2170111"/>
          </a:xfrm>
          <a:prstGeom prst="rect">
            <a:avLst/>
          </a:prstGeom>
        </p:spPr>
      </p:pic>
      <p:cxnSp>
        <p:nvCxnSpPr>
          <p:cNvPr id="12" name="直線矢印コネクタ 11">
            <a:extLst>
              <a:ext uri="{FF2B5EF4-FFF2-40B4-BE49-F238E27FC236}">
                <a16:creationId xmlns:a16="http://schemas.microsoft.com/office/drawing/2014/main" id="{0C85E55B-F681-42FE-B0E6-46F3936F66A0}"/>
              </a:ext>
            </a:extLst>
          </p:cNvPr>
          <p:cNvCxnSpPr/>
          <p:nvPr/>
        </p:nvCxnSpPr>
        <p:spPr>
          <a:xfrm>
            <a:off x="5123832" y="1697301"/>
            <a:ext cx="2472266" cy="155786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444B1ED-25E3-1AB4-3672-28D301CD7A5C}"/>
              </a:ext>
            </a:extLst>
          </p:cNvPr>
          <p:cNvSpPr txBox="1"/>
          <p:nvPr/>
        </p:nvSpPr>
        <p:spPr>
          <a:xfrm>
            <a:off x="4438296" y="2176725"/>
            <a:ext cx="1714148" cy="461665"/>
          </a:xfrm>
          <a:prstGeom prst="rect">
            <a:avLst/>
          </a:prstGeom>
          <a:noFill/>
        </p:spPr>
        <p:txBody>
          <a:bodyPr wrap="square" rtlCol="0">
            <a:spAutoFit/>
          </a:bodyPr>
          <a:lstStyle/>
          <a:p>
            <a:r>
              <a:rPr kumimoji="1" lang="ja-JP" altLang="en-US" sz="2400" dirty="0"/>
              <a:t>時間の流れ</a:t>
            </a:r>
          </a:p>
        </p:txBody>
      </p:sp>
    </p:spTree>
    <p:extLst>
      <p:ext uri="{BB962C8B-B14F-4D97-AF65-F5344CB8AC3E}">
        <p14:creationId xmlns:p14="http://schemas.microsoft.com/office/powerpoint/2010/main" val="2570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D44FD-1BDF-4991-5442-E936AB732F83}"/>
              </a:ext>
            </a:extLst>
          </p:cNvPr>
          <p:cNvSpPr>
            <a:spLocks noGrp="1"/>
          </p:cNvSpPr>
          <p:nvPr>
            <p:ph type="title"/>
          </p:nvPr>
        </p:nvSpPr>
        <p:spPr/>
        <p:txBody>
          <a:bodyPr/>
          <a:lstStyle/>
          <a:p>
            <a:r>
              <a:rPr kumimoji="1" lang="ja-JP" altLang="en-US" dirty="0"/>
              <a:t>応用例</a:t>
            </a:r>
            <a:r>
              <a:rPr kumimoji="1" lang="en-US" altLang="ja-JP" dirty="0"/>
              <a:t>:</a:t>
            </a:r>
            <a:r>
              <a:rPr lang="ja-JP" altLang="en-US" dirty="0"/>
              <a:t> </a:t>
            </a:r>
            <a:r>
              <a:rPr lang="en-US" altLang="ja-JP" sz="4400" b="1" i="1" dirty="0">
                <a:latin typeface="Times New Roman" panose="02020603050405020304" pitchFamily="18" charset="0"/>
                <a:cs typeface="Times New Roman" panose="02020603050405020304" pitchFamily="18" charset="0"/>
              </a:rPr>
              <a:t>E</a:t>
            </a:r>
            <a:r>
              <a:rPr lang="en-US" altLang="ja-JP" sz="4400" baseline="30000" dirty="0">
                <a:latin typeface="Times New Roman" panose="02020603050405020304" pitchFamily="18" charset="0"/>
                <a:cs typeface="Times New Roman" panose="02020603050405020304" pitchFamily="18" charset="0"/>
              </a:rPr>
              <a:t>(0)</a:t>
            </a:r>
            <a:r>
              <a:rPr lang="ja-JP" altLang="en-US" sz="4400" dirty="0">
                <a:latin typeface="Times New Roman" panose="02020603050405020304" pitchFamily="18" charset="0"/>
                <a:cs typeface="Times New Roman" panose="02020603050405020304" pitchFamily="18" charset="0"/>
              </a:rPr>
              <a:t> </a:t>
            </a:r>
            <a:endParaRPr kumimoji="1" lang="ja-JP" altLang="en-US" dirty="0"/>
          </a:p>
        </p:txBody>
      </p:sp>
      <p:sp>
        <p:nvSpPr>
          <p:cNvPr id="3" name="コンテンツ プレースホルダー 2">
            <a:extLst>
              <a:ext uri="{FF2B5EF4-FFF2-40B4-BE49-F238E27FC236}">
                <a16:creationId xmlns:a16="http://schemas.microsoft.com/office/drawing/2014/main" id="{86AA5714-17C1-522B-6123-C0AD30D1FC02}"/>
              </a:ext>
            </a:extLst>
          </p:cNvPr>
          <p:cNvSpPr>
            <a:spLocks noGrp="1"/>
          </p:cNvSpPr>
          <p:nvPr>
            <p:ph idx="1"/>
          </p:nvPr>
        </p:nvSpPr>
        <p:spPr/>
        <p:txBody>
          <a:bodyPr/>
          <a:lstStyle/>
          <a:p>
            <a:pPr marL="0" indent="0">
              <a:buNone/>
            </a:pPr>
            <a:r>
              <a:rPr lang="ja-JP" altLang="en-US" dirty="0"/>
              <a:t> </a:t>
            </a:r>
            <a:endParaRPr lang="en-US" altLang="ja-JP" dirty="0"/>
          </a:p>
          <a:p>
            <a:pPr marL="0" indent="0">
              <a:buNone/>
            </a:pPr>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(0)</a:t>
            </a:r>
            <a:r>
              <a:rPr lang="en-US" altLang="ja-JP" sz="2800" dirty="0">
                <a:latin typeface="Times New Roman" panose="02020603050405020304" pitchFamily="18" charset="0"/>
                <a:cs typeface="Times New Roman" panose="02020603050405020304" pitchFamily="18" charset="0"/>
              </a:rPr>
              <a:t>: </a:t>
            </a:r>
            <a:r>
              <a:rPr lang="en-US" altLang="ja-JP" sz="2800" dirty="0">
                <a:cs typeface="Times New Roman" panose="02020603050405020304" pitchFamily="18" charset="0"/>
              </a:rPr>
              <a:t>“walking” </a:t>
            </a:r>
            <a:r>
              <a:rPr lang="ja-JP" altLang="en-US" sz="2800" dirty="0">
                <a:cs typeface="Times New Roman" panose="02020603050405020304" pitchFamily="18" charset="0"/>
              </a:rPr>
              <a:t>と設定</a:t>
            </a:r>
            <a:endParaRPr kumimoji="1" lang="ja-JP" altLang="en-US" dirty="0"/>
          </a:p>
        </p:txBody>
      </p:sp>
      <p:sp>
        <p:nvSpPr>
          <p:cNvPr id="4" name="スライド番号プレースホルダー 3">
            <a:extLst>
              <a:ext uri="{FF2B5EF4-FFF2-40B4-BE49-F238E27FC236}">
                <a16:creationId xmlns:a16="http://schemas.microsoft.com/office/drawing/2014/main" id="{327AD5E6-7402-4F3C-07BB-6138A92310CB}"/>
              </a:ext>
            </a:extLst>
          </p:cNvPr>
          <p:cNvSpPr>
            <a:spLocks noGrp="1"/>
          </p:cNvSpPr>
          <p:nvPr>
            <p:ph type="sldNum" sz="quarter" idx="12"/>
          </p:nvPr>
        </p:nvSpPr>
        <p:spPr/>
        <p:txBody>
          <a:bodyPr/>
          <a:lstStyle/>
          <a:p>
            <a:fld id="{AA33AD68-02DB-4C41-B1AE-499F59C99E0D}" type="slidenum">
              <a:rPr lang="ja-JP" altLang="en-US" smtClean="0"/>
              <a:pPr/>
              <a:t>35</a:t>
            </a:fld>
            <a:endParaRPr lang="ja-JP" altLang="en-US" dirty="0"/>
          </a:p>
        </p:txBody>
      </p:sp>
      <p:graphicFrame>
        <p:nvGraphicFramePr>
          <p:cNvPr id="6" name="表 5">
            <a:extLst>
              <a:ext uri="{FF2B5EF4-FFF2-40B4-BE49-F238E27FC236}">
                <a16:creationId xmlns:a16="http://schemas.microsoft.com/office/drawing/2014/main" id="{FF9C573A-F6BC-EF83-E971-6FEDAF058A97}"/>
              </a:ext>
            </a:extLst>
          </p:cNvPr>
          <p:cNvGraphicFramePr>
            <a:graphicFrameLocks noGrp="1"/>
          </p:cNvGraphicFramePr>
          <p:nvPr/>
        </p:nvGraphicFramePr>
        <p:xfrm>
          <a:off x="628650" y="3165796"/>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chemeClr val="bg1"/>
                          </a:solidFill>
                          <a:effectLst/>
                          <a:uLnTx/>
                          <a:uFillTx/>
                          <a:latin typeface="+mj-ea"/>
                          <a:ea typeface="+mj-ea"/>
                          <a:cs typeface="+mn-cs"/>
                        </a:rPr>
                        <a:t>joy</a:t>
                      </a:r>
                      <a:endParaRPr kumimoji="1" lang="ja-JP" altLang="en-US" sz="28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noFill/>
                          </a:ln>
                          <a:solidFill>
                            <a:schemeClr val="bg1"/>
                          </a:solidFill>
                          <a:effectLst/>
                          <a:uLnTx/>
                          <a:uFillTx/>
                          <a:latin typeface="+mj-ea"/>
                          <a:ea typeface="+mj-ea"/>
                          <a:cs typeface="+mn-cs"/>
                        </a:rPr>
                        <a:t>anticipation</a:t>
                      </a:r>
                      <a:endParaRPr kumimoji="1" lang="ja-JP" altLang="en-US" sz="22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anger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trust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50</a:t>
                      </a:r>
                      <a:endParaRPr kumimoji="1" lang="ja-JP" altLang="en-US" sz="2800" dirty="0">
                        <a:latin typeface="+mj-ea"/>
                        <a:ea typeface="+mj-ea"/>
                      </a:endParaRPr>
                    </a:p>
                  </a:txBody>
                  <a:tcPr/>
                </a:tc>
                <a:tc>
                  <a:txBody>
                    <a:bodyPr/>
                    <a:lstStyle/>
                    <a:p>
                      <a:pPr algn="ctr"/>
                      <a:r>
                        <a:rPr kumimoji="1" lang="en-US" altLang="ja-JP" sz="2800" dirty="0">
                          <a:latin typeface="+mj-ea"/>
                          <a:ea typeface="+mj-ea"/>
                        </a:rPr>
                        <a:t>40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70</a:t>
                      </a:r>
                      <a:endParaRPr kumimoji="1" lang="ja-JP" altLang="en-US" sz="2800" dirty="0">
                        <a:latin typeface="+mj-ea"/>
                        <a:ea typeface="+mj-ea"/>
                      </a:endParaRPr>
                    </a:p>
                  </a:txBody>
                  <a:tcPr/>
                </a:tc>
                <a:extLst>
                  <a:ext uri="{0D108BD9-81ED-4DB2-BD59-A6C34878D82A}">
                    <a16:rowId xmlns:a16="http://schemas.microsoft.com/office/drawing/2014/main" val="3450285643"/>
                  </a:ext>
                </a:extLst>
              </a:tr>
            </a:tbl>
          </a:graphicData>
        </a:graphic>
      </p:graphicFrame>
      <p:graphicFrame>
        <p:nvGraphicFramePr>
          <p:cNvPr id="7" name="表 6">
            <a:extLst>
              <a:ext uri="{FF2B5EF4-FFF2-40B4-BE49-F238E27FC236}">
                <a16:creationId xmlns:a16="http://schemas.microsoft.com/office/drawing/2014/main" id="{0C9BEECB-ED03-EA8E-8F61-F8EFDF21E6D7}"/>
              </a:ext>
            </a:extLst>
          </p:cNvPr>
          <p:cNvGraphicFramePr>
            <a:graphicFrameLocks noGrp="1"/>
          </p:cNvGraphicFramePr>
          <p:nvPr/>
        </p:nvGraphicFramePr>
        <p:xfrm>
          <a:off x="628650" y="4202116"/>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kumimoji="1" lang="en-US" altLang="ja-JP" sz="2800" b="0" kern="1200" dirty="0">
                          <a:solidFill>
                            <a:schemeClr val="lt1"/>
                          </a:solidFill>
                          <a:latin typeface="+mj-ea"/>
                          <a:ea typeface="+mj-ea"/>
                          <a:cs typeface="+mn-cs"/>
                        </a:rPr>
                        <a:t>sadness</a:t>
                      </a:r>
                      <a:endParaRPr kumimoji="1" lang="ja-JP" altLang="en-US" sz="2800" b="0" kern="1200" dirty="0">
                        <a:solidFill>
                          <a:schemeClr val="lt1"/>
                        </a:solidFill>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kern="1200" dirty="0">
                          <a:solidFill>
                            <a:schemeClr val="lt1"/>
                          </a:solidFill>
                          <a:latin typeface="+mj-ea"/>
                          <a:ea typeface="+mj-ea"/>
                          <a:cs typeface="+mn-cs"/>
                        </a:rPr>
                        <a:t>surprise</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fear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disgust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tc>
                  <a:txBody>
                    <a:bodyPr/>
                    <a:lstStyle/>
                    <a:p>
                      <a:pPr algn="ctr"/>
                      <a:r>
                        <a:rPr kumimoji="1" lang="en-US" altLang="ja-JP" sz="2800" dirty="0">
                          <a:latin typeface="+mj-ea"/>
                          <a:ea typeface="+mj-ea"/>
                        </a:rPr>
                        <a:t>10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spTree>
    <p:extLst>
      <p:ext uri="{BB962C8B-B14F-4D97-AF65-F5344CB8AC3E}">
        <p14:creationId xmlns:p14="http://schemas.microsoft.com/office/powerpoint/2010/main" val="2758020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D44FD-1BDF-4991-5442-E936AB732F83}"/>
              </a:ext>
            </a:extLst>
          </p:cNvPr>
          <p:cNvSpPr>
            <a:spLocks noGrp="1"/>
          </p:cNvSpPr>
          <p:nvPr>
            <p:ph type="title"/>
          </p:nvPr>
        </p:nvSpPr>
        <p:spPr/>
        <p:txBody>
          <a:bodyPr/>
          <a:lstStyle/>
          <a:p>
            <a:r>
              <a:rPr kumimoji="1" lang="ja-JP" altLang="en-US" dirty="0"/>
              <a:t>応用例</a:t>
            </a:r>
            <a:r>
              <a:rPr kumimoji="1" lang="en-US" altLang="ja-JP" dirty="0"/>
              <a:t>:</a:t>
            </a:r>
            <a:r>
              <a:rPr lang="ja-JP" altLang="en-US" dirty="0"/>
              <a:t> </a:t>
            </a:r>
            <a:r>
              <a:rPr lang="en-US" altLang="ja-JP" dirty="0"/>
              <a:t>1 </a:t>
            </a:r>
            <a:r>
              <a:rPr lang="ja-JP" altLang="en-US" dirty="0"/>
              <a:t>枚目の画像</a:t>
            </a:r>
            <a:endParaRPr kumimoji="1" lang="ja-JP" altLang="en-US" dirty="0"/>
          </a:p>
        </p:txBody>
      </p:sp>
      <p:sp>
        <p:nvSpPr>
          <p:cNvPr id="3" name="コンテンツ プレースホルダー 2">
            <a:extLst>
              <a:ext uri="{FF2B5EF4-FFF2-40B4-BE49-F238E27FC236}">
                <a16:creationId xmlns:a16="http://schemas.microsoft.com/office/drawing/2014/main" id="{86AA5714-17C1-522B-6123-C0AD30D1FC02}"/>
              </a:ext>
            </a:extLst>
          </p:cNvPr>
          <p:cNvSpPr>
            <a:spLocks noGrp="1"/>
          </p:cNvSpPr>
          <p:nvPr>
            <p:ph idx="1"/>
          </p:nvPr>
        </p:nvSpPr>
        <p:spPr/>
        <p:txBody>
          <a:bodyPr/>
          <a:lstStyle/>
          <a:p>
            <a:pPr marL="0" indent="0">
              <a:buNone/>
            </a:pPr>
            <a:r>
              <a:rPr lang="ja-JP" altLang="en-US" dirty="0"/>
              <a:t> </a:t>
            </a:r>
            <a:endParaRPr lang="en-US" altLang="ja-JP" dirty="0"/>
          </a:p>
          <a:p>
            <a:pPr marL="0" indent="0">
              <a:buNone/>
            </a:pP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en-US" altLang="ja-JP" i="1" baseline="30000" dirty="0">
                <a:latin typeface="Times New Roman" panose="02020603050405020304" pitchFamily="18" charset="0"/>
                <a:cs typeface="Times New Roman" panose="02020603050405020304" pitchFamily="18" charset="0"/>
              </a:rPr>
              <a:t> </a:t>
            </a:r>
            <a:r>
              <a:rPr lang="en-US" altLang="ja-JP" baseline="30000" dirty="0">
                <a:latin typeface="Times New Roman" panose="02020603050405020304" pitchFamily="18" charset="0"/>
                <a:cs typeface="Times New Roman" panose="02020603050405020304" pitchFamily="18" charset="0"/>
              </a:rPr>
              <a:t>(1)</a:t>
            </a:r>
            <a:r>
              <a:rPr lang="en-US" altLang="ja-JP" dirty="0"/>
              <a:t> </a:t>
            </a:r>
            <a:r>
              <a:rPr lang="ja-JP" altLang="en-US" dirty="0"/>
              <a:t>をもたらす刺激</a:t>
            </a:r>
            <a:endParaRPr lang="en-US" altLang="ja-JP" dirty="0"/>
          </a:p>
        </p:txBody>
      </p:sp>
      <p:sp>
        <p:nvSpPr>
          <p:cNvPr id="4" name="スライド番号プレースホルダー 3">
            <a:extLst>
              <a:ext uri="{FF2B5EF4-FFF2-40B4-BE49-F238E27FC236}">
                <a16:creationId xmlns:a16="http://schemas.microsoft.com/office/drawing/2014/main" id="{327AD5E6-7402-4F3C-07BB-6138A92310CB}"/>
              </a:ext>
            </a:extLst>
          </p:cNvPr>
          <p:cNvSpPr>
            <a:spLocks noGrp="1"/>
          </p:cNvSpPr>
          <p:nvPr>
            <p:ph type="sldNum" sz="quarter" idx="12"/>
          </p:nvPr>
        </p:nvSpPr>
        <p:spPr/>
        <p:txBody>
          <a:bodyPr/>
          <a:lstStyle/>
          <a:p>
            <a:fld id="{AA33AD68-02DB-4C41-B1AE-499F59C99E0D}" type="slidenum">
              <a:rPr lang="ja-JP" altLang="en-US" smtClean="0"/>
              <a:pPr/>
              <a:t>36</a:t>
            </a:fld>
            <a:endParaRPr lang="ja-JP" altLang="en-US" dirty="0"/>
          </a:p>
        </p:txBody>
      </p:sp>
      <p:graphicFrame>
        <p:nvGraphicFramePr>
          <p:cNvPr id="6" name="表 5">
            <a:extLst>
              <a:ext uri="{FF2B5EF4-FFF2-40B4-BE49-F238E27FC236}">
                <a16:creationId xmlns:a16="http://schemas.microsoft.com/office/drawing/2014/main" id="{FF9C573A-F6BC-EF83-E971-6FEDAF058A97}"/>
              </a:ext>
            </a:extLst>
          </p:cNvPr>
          <p:cNvGraphicFramePr>
            <a:graphicFrameLocks noGrp="1"/>
          </p:cNvGraphicFramePr>
          <p:nvPr>
            <p:extLst>
              <p:ext uri="{D42A27DB-BD31-4B8C-83A1-F6EECF244321}">
                <p14:modId xmlns:p14="http://schemas.microsoft.com/office/powerpoint/2010/main" val="2235420992"/>
              </p:ext>
            </p:extLst>
          </p:nvPr>
        </p:nvGraphicFramePr>
        <p:xfrm>
          <a:off x="628650" y="3975602"/>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chemeClr val="bg1"/>
                          </a:solidFill>
                          <a:effectLst/>
                          <a:uLnTx/>
                          <a:uFillTx/>
                          <a:latin typeface="+mj-ea"/>
                          <a:ea typeface="+mj-ea"/>
                          <a:cs typeface="+mn-cs"/>
                        </a:rPr>
                        <a:t>joy</a:t>
                      </a:r>
                      <a:endParaRPr kumimoji="1" lang="ja-JP" altLang="en-US" sz="28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noFill/>
                          </a:ln>
                          <a:solidFill>
                            <a:schemeClr val="bg1"/>
                          </a:solidFill>
                          <a:effectLst/>
                          <a:uLnTx/>
                          <a:uFillTx/>
                          <a:latin typeface="+mj-ea"/>
                          <a:ea typeface="+mj-ea"/>
                          <a:cs typeface="+mn-cs"/>
                        </a:rPr>
                        <a:t>anticipation</a:t>
                      </a:r>
                      <a:endParaRPr kumimoji="1" lang="ja-JP" altLang="en-US" sz="22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anger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trust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10</a:t>
                      </a: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70</a:t>
                      </a:r>
                      <a:endParaRPr kumimoji="1" lang="ja-JP" altLang="en-US" sz="2800" dirty="0">
                        <a:latin typeface="+mj-ea"/>
                        <a:ea typeface="+mj-ea"/>
                      </a:endParaRPr>
                    </a:p>
                  </a:txBody>
                  <a:tcPr/>
                </a:tc>
                <a:extLst>
                  <a:ext uri="{0D108BD9-81ED-4DB2-BD59-A6C34878D82A}">
                    <a16:rowId xmlns:a16="http://schemas.microsoft.com/office/drawing/2014/main" val="3450285643"/>
                  </a:ext>
                </a:extLst>
              </a:tr>
            </a:tbl>
          </a:graphicData>
        </a:graphic>
      </p:graphicFrame>
      <p:graphicFrame>
        <p:nvGraphicFramePr>
          <p:cNvPr id="7" name="表 6">
            <a:extLst>
              <a:ext uri="{FF2B5EF4-FFF2-40B4-BE49-F238E27FC236}">
                <a16:creationId xmlns:a16="http://schemas.microsoft.com/office/drawing/2014/main" id="{0C9BEECB-ED03-EA8E-8F61-F8EFDF21E6D7}"/>
              </a:ext>
            </a:extLst>
          </p:cNvPr>
          <p:cNvGraphicFramePr>
            <a:graphicFrameLocks noGrp="1"/>
          </p:cNvGraphicFramePr>
          <p:nvPr>
            <p:extLst>
              <p:ext uri="{D42A27DB-BD31-4B8C-83A1-F6EECF244321}">
                <p14:modId xmlns:p14="http://schemas.microsoft.com/office/powerpoint/2010/main" val="2534219434"/>
              </p:ext>
            </p:extLst>
          </p:nvPr>
        </p:nvGraphicFramePr>
        <p:xfrm>
          <a:off x="628650" y="5011922"/>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kumimoji="1" lang="en-US" altLang="ja-JP" sz="2800" b="0" kern="1200" dirty="0">
                          <a:solidFill>
                            <a:schemeClr val="lt1"/>
                          </a:solidFill>
                          <a:latin typeface="+mj-ea"/>
                          <a:ea typeface="+mj-ea"/>
                          <a:cs typeface="+mn-cs"/>
                        </a:rPr>
                        <a:t>sadness</a:t>
                      </a:r>
                      <a:endParaRPr kumimoji="1" lang="ja-JP" altLang="en-US" sz="2800" b="0" kern="1200" dirty="0">
                        <a:solidFill>
                          <a:schemeClr val="lt1"/>
                        </a:solidFill>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kern="1200" dirty="0">
                          <a:solidFill>
                            <a:schemeClr val="lt1"/>
                          </a:solidFill>
                          <a:latin typeface="+mj-ea"/>
                          <a:ea typeface="+mj-ea"/>
                          <a:cs typeface="+mn-cs"/>
                        </a:rPr>
                        <a:t>surprise</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fear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disgust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30</a:t>
                      </a:r>
                      <a:endParaRPr kumimoji="1" lang="ja-JP" altLang="en-US" sz="2800" dirty="0">
                        <a:latin typeface="+mj-ea"/>
                        <a:ea typeface="+mj-ea"/>
                      </a:endParaRPr>
                    </a:p>
                  </a:txBody>
                  <a:tcPr/>
                </a:tc>
                <a:tc>
                  <a:txBody>
                    <a:bodyPr/>
                    <a:lstStyle/>
                    <a:p>
                      <a:pPr algn="ctr"/>
                      <a:r>
                        <a:rPr kumimoji="1" lang="en-US" altLang="ja-JP" sz="2800" dirty="0">
                          <a:latin typeface="+mj-ea"/>
                          <a:ea typeface="+mj-ea"/>
                        </a:rPr>
                        <a:t>40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pic>
        <p:nvPicPr>
          <p:cNvPr id="8" name="図 7" descr="歩道に並んでいる&#10;&#10;低い精度で自動的に生成された説明">
            <a:extLst>
              <a:ext uri="{FF2B5EF4-FFF2-40B4-BE49-F238E27FC236}">
                <a16:creationId xmlns:a16="http://schemas.microsoft.com/office/drawing/2014/main" id="{311FE22E-0389-CBBF-AFEC-B8E752681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53" y="1715016"/>
            <a:ext cx="2893481" cy="2170111"/>
          </a:xfrm>
          <a:prstGeom prst="rect">
            <a:avLst/>
          </a:prstGeom>
        </p:spPr>
      </p:pic>
    </p:spTree>
    <p:extLst>
      <p:ext uri="{BB962C8B-B14F-4D97-AF65-F5344CB8AC3E}">
        <p14:creationId xmlns:p14="http://schemas.microsoft.com/office/powerpoint/2010/main" val="357116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D44FD-1BDF-4991-5442-E936AB732F83}"/>
              </a:ext>
            </a:extLst>
          </p:cNvPr>
          <p:cNvSpPr>
            <a:spLocks noGrp="1"/>
          </p:cNvSpPr>
          <p:nvPr>
            <p:ph type="title"/>
          </p:nvPr>
        </p:nvSpPr>
        <p:spPr/>
        <p:txBody>
          <a:bodyPr/>
          <a:lstStyle/>
          <a:p>
            <a:r>
              <a:rPr kumimoji="1" lang="ja-JP" altLang="en-US" dirty="0"/>
              <a:t>応用例</a:t>
            </a:r>
            <a:r>
              <a:rPr kumimoji="1" lang="en-US" altLang="ja-JP" dirty="0"/>
              <a:t>:</a:t>
            </a:r>
            <a:r>
              <a:rPr lang="ja-JP" altLang="en-US" dirty="0"/>
              <a:t> </a:t>
            </a:r>
            <a:r>
              <a:rPr lang="en-US" altLang="ja-JP" dirty="0"/>
              <a:t>2 </a:t>
            </a:r>
            <a:r>
              <a:rPr lang="ja-JP" altLang="en-US" dirty="0"/>
              <a:t>枚目の画像</a:t>
            </a:r>
            <a:endParaRPr kumimoji="1" lang="ja-JP" altLang="en-US" dirty="0"/>
          </a:p>
        </p:txBody>
      </p:sp>
      <p:sp>
        <p:nvSpPr>
          <p:cNvPr id="3" name="コンテンツ プレースホルダー 2">
            <a:extLst>
              <a:ext uri="{FF2B5EF4-FFF2-40B4-BE49-F238E27FC236}">
                <a16:creationId xmlns:a16="http://schemas.microsoft.com/office/drawing/2014/main" id="{86AA5714-17C1-522B-6123-C0AD30D1FC02}"/>
              </a:ext>
            </a:extLst>
          </p:cNvPr>
          <p:cNvSpPr>
            <a:spLocks noGrp="1"/>
          </p:cNvSpPr>
          <p:nvPr>
            <p:ph idx="1"/>
          </p:nvPr>
        </p:nvSpPr>
        <p:spPr/>
        <p:txBody>
          <a:bodyPr/>
          <a:lstStyle/>
          <a:p>
            <a:pPr marL="0" indent="0">
              <a:buNone/>
            </a:pPr>
            <a:r>
              <a:rPr lang="ja-JP" altLang="en-US" dirty="0"/>
              <a:t> </a:t>
            </a:r>
            <a:endParaRPr lang="en-US" altLang="ja-JP" dirty="0"/>
          </a:p>
        </p:txBody>
      </p:sp>
      <p:sp>
        <p:nvSpPr>
          <p:cNvPr id="4" name="スライド番号プレースホルダー 3">
            <a:extLst>
              <a:ext uri="{FF2B5EF4-FFF2-40B4-BE49-F238E27FC236}">
                <a16:creationId xmlns:a16="http://schemas.microsoft.com/office/drawing/2014/main" id="{327AD5E6-7402-4F3C-07BB-6138A92310CB}"/>
              </a:ext>
            </a:extLst>
          </p:cNvPr>
          <p:cNvSpPr>
            <a:spLocks noGrp="1"/>
          </p:cNvSpPr>
          <p:nvPr>
            <p:ph type="sldNum" sz="quarter" idx="12"/>
          </p:nvPr>
        </p:nvSpPr>
        <p:spPr/>
        <p:txBody>
          <a:bodyPr/>
          <a:lstStyle/>
          <a:p>
            <a:fld id="{AA33AD68-02DB-4C41-B1AE-499F59C99E0D}" type="slidenum">
              <a:rPr lang="ja-JP" altLang="en-US" smtClean="0"/>
              <a:pPr/>
              <a:t>37</a:t>
            </a:fld>
            <a:endParaRPr lang="ja-JP" altLang="en-US" dirty="0"/>
          </a:p>
        </p:txBody>
      </p:sp>
      <p:graphicFrame>
        <p:nvGraphicFramePr>
          <p:cNvPr id="6" name="表 5">
            <a:extLst>
              <a:ext uri="{FF2B5EF4-FFF2-40B4-BE49-F238E27FC236}">
                <a16:creationId xmlns:a16="http://schemas.microsoft.com/office/drawing/2014/main" id="{FF9C573A-F6BC-EF83-E971-6FEDAF058A97}"/>
              </a:ext>
            </a:extLst>
          </p:cNvPr>
          <p:cNvGraphicFramePr>
            <a:graphicFrameLocks noGrp="1"/>
          </p:cNvGraphicFramePr>
          <p:nvPr>
            <p:extLst>
              <p:ext uri="{D42A27DB-BD31-4B8C-83A1-F6EECF244321}">
                <p14:modId xmlns:p14="http://schemas.microsoft.com/office/powerpoint/2010/main" val="3939890022"/>
              </p:ext>
            </p:extLst>
          </p:nvPr>
        </p:nvGraphicFramePr>
        <p:xfrm>
          <a:off x="628650" y="3975602"/>
          <a:ext cx="7886700" cy="207264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chemeClr val="bg1"/>
                          </a:solidFill>
                          <a:effectLst/>
                          <a:uLnTx/>
                          <a:uFillTx/>
                          <a:latin typeface="+mj-ea"/>
                          <a:ea typeface="+mj-ea"/>
                          <a:cs typeface="+mn-cs"/>
                        </a:rPr>
                        <a:t>joy</a:t>
                      </a:r>
                      <a:endParaRPr kumimoji="1" lang="ja-JP" altLang="en-US" sz="28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noFill/>
                          </a:ln>
                          <a:solidFill>
                            <a:schemeClr val="bg1"/>
                          </a:solidFill>
                          <a:effectLst/>
                          <a:uLnTx/>
                          <a:uFillTx/>
                          <a:latin typeface="+mj-ea"/>
                          <a:ea typeface="+mj-ea"/>
                          <a:cs typeface="+mn-cs"/>
                        </a:rPr>
                        <a:t>anticipation</a:t>
                      </a:r>
                      <a:endParaRPr kumimoji="1" lang="ja-JP" altLang="en-US" sz="22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anger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trust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10</a:t>
                      </a:r>
                      <a:endParaRPr kumimoji="1" lang="ja-JP" altLang="en-US" sz="2800" dirty="0">
                        <a:latin typeface="+mj-ea"/>
                        <a:ea typeface="+mj-ea"/>
                      </a:endParaRPr>
                    </a:p>
                  </a:txBody>
                  <a:tcPr/>
                </a:tc>
                <a:tc>
                  <a:txBody>
                    <a:bodyPr/>
                    <a:lstStyle/>
                    <a:p>
                      <a:pPr algn="ctr"/>
                      <a:r>
                        <a:rPr kumimoji="1" lang="en-US" altLang="ja-JP" sz="2800" dirty="0">
                          <a:latin typeface="+mj-ea"/>
                          <a:ea typeface="+mj-ea"/>
                        </a:rPr>
                        <a:t>10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extLst>
                  <a:ext uri="{0D108BD9-81ED-4DB2-BD59-A6C34878D82A}">
                    <a16:rowId xmlns:a16="http://schemas.microsoft.com/office/drawing/2014/main" val="3450285643"/>
                  </a:ext>
                </a:extLst>
              </a:tr>
              <a:tr h="481163">
                <a:tc>
                  <a:txBody>
                    <a:bodyPr/>
                    <a:lstStyle/>
                    <a:p>
                      <a:pPr algn="ctr"/>
                      <a:endParaRPr kumimoji="1" lang="ja-JP" altLang="en-US" sz="2800" i="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extLst>
                  <a:ext uri="{0D108BD9-81ED-4DB2-BD59-A6C34878D82A}">
                    <a16:rowId xmlns:a16="http://schemas.microsoft.com/office/drawing/2014/main" val="281644890"/>
                  </a:ext>
                </a:extLst>
              </a:tr>
              <a:tr h="481163">
                <a:tc>
                  <a:txBody>
                    <a:bodyPr/>
                    <a:lstStyle/>
                    <a:p>
                      <a:pPr algn="ctr"/>
                      <a:endParaRPr kumimoji="1" lang="ja-JP" altLang="en-US" sz="2800" i="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extLst>
                  <a:ext uri="{0D108BD9-81ED-4DB2-BD59-A6C34878D82A}">
                    <a16:rowId xmlns:a16="http://schemas.microsoft.com/office/drawing/2014/main" val="2589106193"/>
                  </a:ext>
                </a:extLst>
              </a:tr>
            </a:tbl>
          </a:graphicData>
        </a:graphic>
      </p:graphicFrame>
      <p:graphicFrame>
        <p:nvGraphicFramePr>
          <p:cNvPr id="7" name="表 6">
            <a:extLst>
              <a:ext uri="{FF2B5EF4-FFF2-40B4-BE49-F238E27FC236}">
                <a16:creationId xmlns:a16="http://schemas.microsoft.com/office/drawing/2014/main" id="{0C9BEECB-ED03-EA8E-8F61-F8EFDF21E6D7}"/>
              </a:ext>
            </a:extLst>
          </p:cNvPr>
          <p:cNvGraphicFramePr>
            <a:graphicFrameLocks noGrp="1"/>
          </p:cNvGraphicFramePr>
          <p:nvPr>
            <p:extLst>
              <p:ext uri="{D42A27DB-BD31-4B8C-83A1-F6EECF244321}">
                <p14:modId xmlns:p14="http://schemas.microsoft.com/office/powerpoint/2010/main" val="476052678"/>
              </p:ext>
            </p:extLst>
          </p:nvPr>
        </p:nvGraphicFramePr>
        <p:xfrm>
          <a:off x="628650" y="5011922"/>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kumimoji="1" lang="en-US" altLang="ja-JP" sz="2800" b="0" kern="1200" dirty="0">
                          <a:solidFill>
                            <a:schemeClr val="lt1"/>
                          </a:solidFill>
                          <a:latin typeface="+mj-ea"/>
                          <a:ea typeface="+mj-ea"/>
                          <a:cs typeface="+mn-cs"/>
                        </a:rPr>
                        <a:t>sadness</a:t>
                      </a:r>
                      <a:endParaRPr kumimoji="1" lang="ja-JP" altLang="en-US" sz="2800" b="0" kern="1200" dirty="0">
                        <a:solidFill>
                          <a:schemeClr val="lt1"/>
                        </a:solidFill>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kern="1200" dirty="0">
                          <a:solidFill>
                            <a:schemeClr val="lt1"/>
                          </a:solidFill>
                          <a:latin typeface="+mj-ea"/>
                          <a:ea typeface="+mj-ea"/>
                          <a:cs typeface="+mn-cs"/>
                        </a:rPr>
                        <a:t>surprise</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fear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disgust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10</a:t>
                      </a:r>
                      <a:endParaRPr kumimoji="1" lang="ja-JP" altLang="en-US" sz="2800" dirty="0">
                        <a:latin typeface="+mj-ea"/>
                        <a:ea typeface="+mj-ea"/>
                      </a:endParaRPr>
                    </a:p>
                  </a:txBody>
                  <a:tcPr/>
                </a:tc>
                <a:tc>
                  <a:txBody>
                    <a:bodyPr/>
                    <a:lstStyle/>
                    <a:p>
                      <a:pPr algn="ctr"/>
                      <a:r>
                        <a:rPr kumimoji="1" lang="en-US" altLang="ja-JP" sz="2800" dirty="0">
                          <a:latin typeface="+mj-ea"/>
                          <a:ea typeface="+mj-ea"/>
                        </a:rPr>
                        <a:t>5</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pic>
        <p:nvPicPr>
          <p:cNvPr id="5" name="コンテンツ プレースホルダー 5" descr="歩道の隣に駐車した自転車&#10;&#10;自動的に生成された説明">
            <a:extLst>
              <a:ext uri="{FF2B5EF4-FFF2-40B4-BE49-F238E27FC236}">
                <a16:creationId xmlns:a16="http://schemas.microsoft.com/office/drawing/2014/main" id="{57666A5A-56CA-44C7-62EC-D09A7354D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52" y="1699859"/>
            <a:ext cx="2893482" cy="2170111"/>
          </a:xfrm>
          <a:prstGeom prst="rect">
            <a:avLst/>
          </a:prstGeom>
        </p:spPr>
      </p:pic>
      <p:sp>
        <p:nvSpPr>
          <p:cNvPr id="11" name="コンテンツ プレースホルダー 2">
            <a:extLst>
              <a:ext uri="{FF2B5EF4-FFF2-40B4-BE49-F238E27FC236}">
                <a16:creationId xmlns:a16="http://schemas.microsoft.com/office/drawing/2014/main" id="{FA3812F5-44EC-237C-2FAC-0AE72627528C}"/>
              </a:ext>
            </a:extLst>
          </p:cNvPr>
          <p:cNvSpPr txBox="1">
            <a:spLocks/>
          </p:cNvSpPr>
          <p:nvPr/>
        </p:nvSpPr>
        <p:spPr>
          <a:xfrm>
            <a:off x="781050" y="2054353"/>
            <a:ext cx="7886700" cy="3959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 </a:t>
            </a:r>
            <a:endParaRPr lang="en-US" altLang="ja-JP" dirty="0"/>
          </a:p>
          <a:p>
            <a:pPr marL="0" indent="0">
              <a:buFont typeface="Arial" panose="020B0604020202020204" pitchFamily="34" charset="0"/>
              <a:buNone/>
            </a:pP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en-US" altLang="ja-JP" i="1" baseline="30000" dirty="0">
                <a:latin typeface="Times New Roman" panose="02020603050405020304" pitchFamily="18" charset="0"/>
                <a:cs typeface="Times New Roman" panose="02020603050405020304" pitchFamily="18" charset="0"/>
              </a:rPr>
              <a:t> </a:t>
            </a:r>
            <a:r>
              <a:rPr lang="en-US" altLang="ja-JP" baseline="30000" dirty="0">
                <a:latin typeface="Times New Roman" panose="02020603050405020304" pitchFamily="18" charset="0"/>
                <a:cs typeface="Times New Roman" panose="02020603050405020304" pitchFamily="18" charset="0"/>
              </a:rPr>
              <a:t>(2)</a:t>
            </a:r>
            <a:r>
              <a:rPr lang="en-US" altLang="ja-JP" dirty="0"/>
              <a:t> </a:t>
            </a:r>
            <a:r>
              <a:rPr lang="ja-JP" altLang="en-US" dirty="0"/>
              <a:t>をもたらす刺激</a:t>
            </a:r>
            <a:endParaRPr lang="en-US" altLang="ja-JP" dirty="0"/>
          </a:p>
        </p:txBody>
      </p:sp>
    </p:spTree>
    <p:extLst>
      <p:ext uri="{BB962C8B-B14F-4D97-AF65-F5344CB8AC3E}">
        <p14:creationId xmlns:p14="http://schemas.microsoft.com/office/powerpoint/2010/main" val="3552468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D44FD-1BDF-4991-5442-E936AB732F83}"/>
              </a:ext>
            </a:extLst>
          </p:cNvPr>
          <p:cNvSpPr>
            <a:spLocks noGrp="1"/>
          </p:cNvSpPr>
          <p:nvPr>
            <p:ph type="title"/>
          </p:nvPr>
        </p:nvSpPr>
        <p:spPr/>
        <p:txBody>
          <a:bodyPr/>
          <a:lstStyle/>
          <a:p>
            <a:r>
              <a:rPr kumimoji="1" lang="ja-JP" altLang="en-US" dirty="0"/>
              <a:t>応用例</a:t>
            </a:r>
            <a:r>
              <a:rPr kumimoji="1" lang="en-US" altLang="ja-JP" dirty="0"/>
              <a:t>:</a:t>
            </a:r>
            <a:r>
              <a:rPr lang="ja-JP" altLang="en-US" dirty="0"/>
              <a:t> </a:t>
            </a:r>
            <a:r>
              <a:rPr lang="en-US" altLang="ja-JP" dirty="0"/>
              <a:t>3 </a:t>
            </a:r>
            <a:r>
              <a:rPr lang="ja-JP" altLang="en-US" dirty="0"/>
              <a:t>枚目の画像</a:t>
            </a:r>
            <a:endParaRPr kumimoji="1" lang="ja-JP" altLang="en-US" dirty="0"/>
          </a:p>
        </p:txBody>
      </p:sp>
      <p:sp>
        <p:nvSpPr>
          <p:cNvPr id="3" name="コンテンツ プレースホルダー 2">
            <a:extLst>
              <a:ext uri="{FF2B5EF4-FFF2-40B4-BE49-F238E27FC236}">
                <a16:creationId xmlns:a16="http://schemas.microsoft.com/office/drawing/2014/main" id="{86AA5714-17C1-522B-6123-C0AD30D1FC02}"/>
              </a:ext>
            </a:extLst>
          </p:cNvPr>
          <p:cNvSpPr>
            <a:spLocks noGrp="1"/>
          </p:cNvSpPr>
          <p:nvPr>
            <p:ph idx="1"/>
          </p:nvPr>
        </p:nvSpPr>
        <p:spPr/>
        <p:txBody>
          <a:bodyPr/>
          <a:lstStyle/>
          <a:p>
            <a:pPr marL="0" indent="0">
              <a:buNone/>
            </a:pPr>
            <a:r>
              <a:rPr lang="ja-JP" altLang="en-US" dirty="0"/>
              <a:t> </a:t>
            </a:r>
            <a:endParaRPr lang="en-US" altLang="ja-JP" dirty="0"/>
          </a:p>
          <a:p>
            <a:pPr marL="0" indent="0">
              <a:buNone/>
            </a:pP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en-US" altLang="ja-JP" i="1" baseline="30000" dirty="0">
                <a:latin typeface="Times New Roman" panose="02020603050405020304" pitchFamily="18" charset="0"/>
                <a:cs typeface="Times New Roman" panose="02020603050405020304" pitchFamily="18" charset="0"/>
              </a:rPr>
              <a:t> </a:t>
            </a:r>
            <a:r>
              <a:rPr lang="en-US" altLang="ja-JP" baseline="30000" dirty="0">
                <a:latin typeface="Times New Roman" panose="02020603050405020304" pitchFamily="18" charset="0"/>
                <a:cs typeface="Times New Roman" panose="02020603050405020304" pitchFamily="18" charset="0"/>
              </a:rPr>
              <a:t>(3)</a:t>
            </a:r>
            <a:r>
              <a:rPr lang="en-US" altLang="ja-JP" dirty="0"/>
              <a:t> </a:t>
            </a:r>
            <a:r>
              <a:rPr lang="ja-JP" altLang="en-US" dirty="0"/>
              <a:t>をもたらす刺激</a:t>
            </a:r>
            <a:endParaRPr lang="en-US" altLang="ja-JP" dirty="0"/>
          </a:p>
          <a:p>
            <a:pPr marL="0" indent="0">
              <a:buNone/>
            </a:pPr>
            <a:r>
              <a:rPr lang="en-US" altLang="ja-JP" dirty="0"/>
              <a:t>joy </a:t>
            </a:r>
            <a:r>
              <a:rPr lang="ja-JP" altLang="en-US" dirty="0"/>
              <a:t>が高い値</a:t>
            </a:r>
            <a:endParaRPr lang="en-US" altLang="ja-JP" dirty="0"/>
          </a:p>
        </p:txBody>
      </p:sp>
      <p:sp>
        <p:nvSpPr>
          <p:cNvPr id="4" name="スライド番号プレースホルダー 3">
            <a:extLst>
              <a:ext uri="{FF2B5EF4-FFF2-40B4-BE49-F238E27FC236}">
                <a16:creationId xmlns:a16="http://schemas.microsoft.com/office/drawing/2014/main" id="{327AD5E6-7402-4F3C-07BB-6138A92310CB}"/>
              </a:ext>
            </a:extLst>
          </p:cNvPr>
          <p:cNvSpPr>
            <a:spLocks noGrp="1"/>
          </p:cNvSpPr>
          <p:nvPr>
            <p:ph type="sldNum" sz="quarter" idx="12"/>
          </p:nvPr>
        </p:nvSpPr>
        <p:spPr/>
        <p:txBody>
          <a:bodyPr/>
          <a:lstStyle/>
          <a:p>
            <a:fld id="{AA33AD68-02DB-4C41-B1AE-499F59C99E0D}" type="slidenum">
              <a:rPr lang="ja-JP" altLang="en-US" smtClean="0"/>
              <a:pPr/>
              <a:t>38</a:t>
            </a:fld>
            <a:endParaRPr lang="ja-JP" altLang="en-US" dirty="0"/>
          </a:p>
        </p:txBody>
      </p:sp>
      <p:graphicFrame>
        <p:nvGraphicFramePr>
          <p:cNvPr id="6" name="表 5">
            <a:extLst>
              <a:ext uri="{FF2B5EF4-FFF2-40B4-BE49-F238E27FC236}">
                <a16:creationId xmlns:a16="http://schemas.microsoft.com/office/drawing/2014/main" id="{FF9C573A-F6BC-EF83-E971-6FEDAF058A97}"/>
              </a:ext>
            </a:extLst>
          </p:cNvPr>
          <p:cNvGraphicFramePr>
            <a:graphicFrameLocks noGrp="1"/>
          </p:cNvGraphicFramePr>
          <p:nvPr>
            <p:extLst>
              <p:ext uri="{D42A27DB-BD31-4B8C-83A1-F6EECF244321}">
                <p14:modId xmlns:p14="http://schemas.microsoft.com/office/powerpoint/2010/main" val="3020746344"/>
              </p:ext>
            </p:extLst>
          </p:nvPr>
        </p:nvGraphicFramePr>
        <p:xfrm>
          <a:off x="628650" y="3975602"/>
          <a:ext cx="7886700" cy="207264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2067178657"/>
                    </a:ext>
                  </a:extLst>
                </a:gridCol>
                <a:gridCol w="1577340">
                  <a:extLst>
                    <a:ext uri="{9D8B030D-6E8A-4147-A177-3AD203B41FA5}">
                      <a16:colId xmlns:a16="http://schemas.microsoft.com/office/drawing/2014/main" val="309895133"/>
                    </a:ext>
                  </a:extLst>
                </a:gridCol>
                <a:gridCol w="1577340">
                  <a:extLst>
                    <a:ext uri="{9D8B030D-6E8A-4147-A177-3AD203B41FA5}">
                      <a16:colId xmlns:a16="http://schemas.microsoft.com/office/drawing/2014/main" val="3524907022"/>
                    </a:ext>
                  </a:extLst>
                </a:gridCol>
                <a:gridCol w="1577340">
                  <a:extLst>
                    <a:ext uri="{9D8B030D-6E8A-4147-A177-3AD203B41FA5}">
                      <a16:colId xmlns:a16="http://schemas.microsoft.com/office/drawing/2014/main" val="102575294"/>
                    </a:ext>
                  </a:extLst>
                </a:gridCol>
                <a:gridCol w="1577340">
                  <a:extLst>
                    <a:ext uri="{9D8B030D-6E8A-4147-A177-3AD203B41FA5}">
                      <a16:colId xmlns:a16="http://schemas.microsoft.com/office/drawing/2014/main" val="4270696650"/>
                    </a:ext>
                  </a:extLst>
                </a:gridCol>
              </a:tblGrid>
              <a:tr h="481163">
                <a:tc>
                  <a:txBody>
                    <a:bodyPr/>
                    <a:lstStyle/>
                    <a:p>
                      <a:pPr algn="ctr"/>
                      <a:r>
                        <a:rPr kumimoji="1" lang="ja-JP" altLang="en-US" sz="2800" dirty="0">
                          <a:latin typeface="+mj-ea"/>
                          <a:ea typeface="+mj-ea"/>
                        </a:rPr>
                        <a:t>要素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schemeClr val="bg1"/>
                          </a:solidFill>
                          <a:effectLst/>
                          <a:uLnTx/>
                          <a:uFillTx/>
                          <a:latin typeface="+mj-ea"/>
                          <a:ea typeface="+mj-ea"/>
                          <a:cs typeface="+mn-cs"/>
                        </a:rPr>
                        <a:t>joy</a:t>
                      </a:r>
                      <a:endParaRPr kumimoji="1" lang="ja-JP" altLang="en-US" sz="28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noFill/>
                          </a:ln>
                          <a:solidFill>
                            <a:schemeClr val="bg1"/>
                          </a:solidFill>
                          <a:effectLst/>
                          <a:uLnTx/>
                          <a:uFillTx/>
                          <a:latin typeface="+mj-ea"/>
                          <a:ea typeface="+mj-ea"/>
                          <a:cs typeface="+mn-cs"/>
                        </a:rPr>
                        <a:t>anticipation</a:t>
                      </a:r>
                      <a:endParaRPr kumimoji="1" lang="ja-JP" altLang="en-US" sz="2200" b="0" i="0" u="none" strike="noStrike" kern="1200" cap="none" spc="0" normalizeH="0" baseline="0" noProof="0" dirty="0">
                        <a:ln>
                          <a:noFill/>
                        </a:ln>
                        <a:solidFill>
                          <a:schemeClr val="bg1"/>
                        </a:solidFill>
                        <a:effectLst/>
                        <a:uLnTx/>
                        <a:uFillTx/>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anger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trust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144846416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75</a:t>
                      </a:r>
                      <a:endParaRPr kumimoji="1" lang="ja-JP" altLang="en-US" sz="2800" dirty="0">
                        <a:latin typeface="+mj-ea"/>
                        <a:ea typeface="+mj-ea"/>
                      </a:endParaRPr>
                    </a:p>
                  </a:txBody>
                  <a:tcPr/>
                </a:tc>
                <a:tc>
                  <a:txBody>
                    <a:bodyPr/>
                    <a:lstStyle/>
                    <a:p>
                      <a:pPr algn="ctr"/>
                      <a:r>
                        <a:rPr kumimoji="1" lang="en-US" altLang="ja-JP" sz="2800" dirty="0">
                          <a:latin typeface="+mj-ea"/>
                          <a:ea typeface="+mj-ea"/>
                        </a:rPr>
                        <a:t>30</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50</a:t>
                      </a:r>
                      <a:endParaRPr kumimoji="1" lang="ja-JP" altLang="en-US" sz="2800" dirty="0">
                        <a:latin typeface="+mj-ea"/>
                        <a:ea typeface="+mj-ea"/>
                      </a:endParaRPr>
                    </a:p>
                  </a:txBody>
                  <a:tcPr/>
                </a:tc>
                <a:extLst>
                  <a:ext uri="{0D108BD9-81ED-4DB2-BD59-A6C34878D82A}">
                    <a16:rowId xmlns:a16="http://schemas.microsoft.com/office/drawing/2014/main" val="3450285643"/>
                  </a:ext>
                </a:extLst>
              </a:tr>
              <a:tr h="481163">
                <a:tc>
                  <a:txBody>
                    <a:bodyPr/>
                    <a:lstStyle/>
                    <a:p>
                      <a:pPr algn="ctr"/>
                      <a:endParaRPr kumimoji="1" lang="ja-JP" altLang="en-US" sz="2800" i="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extLst>
                  <a:ext uri="{0D108BD9-81ED-4DB2-BD59-A6C34878D82A}">
                    <a16:rowId xmlns:a16="http://schemas.microsoft.com/office/drawing/2014/main" val="2253892905"/>
                  </a:ext>
                </a:extLst>
              </a:tr>
              <a:tr h="481163">
                <a:tc>
                  <a:txBody>
                    <a:bodyPr/>
                    <a:lstStyle/>
                    <a:p>
                      <a:pPr algn="ctr"/>
                      <a:endParaRPr kumimoji="1" lang="ja-JP" altLang="en-US" sz="2800" i="0" dirty="0">
                        <a:latin typeface="+mj-ea"/>
                        <a:ea typeface="+mj-ea"/>
                      </a:endParaRPr>
                    </a:p>
                  </a:txBody>
                  <a:tcPr/>
                </a:tc>
                <a:tc>
                  <a:txBody>
                    <a:bodyPr/>
                    <a:lstStyle/>
                    <a:p>
                      <a:pPr algn="ct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tc>
                  <a:txBody>
                    <a:bodyPr/>
                    <a:lstStyle/>
                    <a:p>
                      <a:pPr algn="ctr"/>
                      <a:r>
                        <a:rPr kumimoji="1" lang="en-US" altLang="ja-JP" sz="2800" dirty="0">
                          <a:latin typeface="+mj-ea"/>
                          <a:ea typeface="+mj-ea"/>
                        </a:rPr>
                        <a:t>25</a:t>
                      </a:r>
                      <a:endParaRPr kumimoji="1" lang="ja-JP" altLang="en-US" sz="2800" dirty="0">
                        <a:latin typeface="+mj-ea"/>
                        <a:ea typeface="+mj-ea"/>
                      </a:endParaRPr>
                    </a:p>
                  </a:txBody>
                  <a:tcPr/>
                </a:tc>
                <a:tc>
                  <a:txBody>
                    <a:bodyPr/>
                    <a:lstStyle/>
                    <a:p>
                      <a:pPr algn="ctr"/>
                      <a:endParaRPr kumimoji="1" lang="ja-JP" altLang="en-US" sz="2800" dirty="0">
                        <a:latin typeface="+mj-ea"/>
                        <a:ea typeface="+mj-ea"/>
                      </a:endParaRPr>
                    </a:p>
                  </a:txBody>
                  <a:tcPr/>
                </a:tc>
                <a:extLst>
                  <a:ext uri="{0D108BD9-81ED-4DB2-BD59-A6C34878D82A}">
                    <a16:rowId xmlns:a16="http://schemas.microsoft.com/office/drawing/2014/main" val="4287105422"/>
                  </a:ext>
                </a:extLst>
              </a:tr>
            </a:tbl>
          </a:graphicData>
        </a:graphic>
      </p:graphicFrame>
      <p:graphicFrame>
        <p:nvGraphicFramePr>
          <p:cNvPr id="7" name="表 6">
            <a:extLst>
              <a:ext uri="{FF2B5EF4-FFF2-40B4-BE49-F238E27FC236}">
                <a16:creationId xmlns:a16="http://schemas.microsoft.com/office/drawing/2014/main" id="{0C9BEECB-ED03-EA8E-8F61-F8EFDF21E6D7}"/>
              </a:ext>
            </a:extLst>
          </p:cNvPr>
          <p:cNvGraphicFramePr>
            <a:graphicFrameLocks noGrp="1"/>
          </p:cNvGraphicFramePr>
          <p:nvPr>
            <p:extLst>
              <p:ext uri="{D42A27DB-BD31-4B8C-83A1-F6EECF244321}">
                <p14:modId xmlns:p14="http://schemas.microsoft.com/office/powerpoint/2010/main" val="2152649188"/>
              </p:ext>
            </p:extLst>
          </p:nvPr>
        </p:nvGraphicFramePr>
        <p:xfrm>
          <a:off x="628650" y="5011922"/>
          <a:ext cx="7886700" cy="1036320"/>
        </p:xfrm>
        <a:graphic>
          <a:graphicData uri="http://schemas.openxmlformats.org/drawingml/2006/table">
            <a:tbl>
              <a:tblPr firstRow="1" bandRow="1">
                <a:tableStyleId>{93296810-A885-4BE3-A3E7-6D5BEEA58F35}</a:tableStyleId>
              </a:tblPr>
              <a:tblGrid>
                <a:gridCol w="1577340">
                  <a:extLst>
                    <a:ext uri="{9D8B030D-6E8A-4147-A177-3AD203B41FA5}">
                      <a16:colId xmlns:a16="http://schemas.microsoft.com/office/drawing/2014/main" val="3046856685"/>
                    </a:ext>
                  </a:extLst>
                </a:gridCol>
                <a:gridCol w="1577340">
                  <a:extLst>
                    <a:ext uri="{9D8B030D-6E8A-4147-A177-3AD203B41FA5}">
                      <a16:colId xmlns:a16="http://schemas.microsoft.com/office/drawing/2014/main" val="205030371"/>
                    </a:ext>
                  </a:extLst>
                </a:gridCol>
                <a:gridCol w="1577340">
                  <a:extLst>
                    <a:ext uri="{9D8B030D-6E8A-4147-A177-3AD203B41FA5}">
                      <a16:colId xmlns:a16="http://schemas.microsoft.com/office/drawing/2014/main" val="4143194698"/>
                    </a:ext>
                  </a:extLst>
                </a:gridCol>
                <a:gridCol w="1577340">
                  <a:extLst>
                    <a:ext uri="{9D8B030D-6E8A-4147-A177-3AD203B41FA5}">
                      <a16:colId xmlns:a16="http://schemas.microsoft.com/office/drawing/2014/main" val="3565090081"/>
                    </a:ext>
                  </a:extLst>
                </a:gridCol>
                <a:gridCol w="1577340">
                  <a:extLst>
                    <a:ext uri="{9D8B030D-6E8A-4147-A177-3AD203B41FA5}">
                      <a16:colId xmlns:a16="http://schemas.microsoft.com/office/drawing/2014/main" val="598567567"/>
                    </a:ext>
                  </a:extLst>
                </a:gridCol>
              </a:tblGrid>
              <a:tr h="481163">
                <a:tc>
                  <a:txBody>
                    <a:bodyPr/>
                    <a:lstStyle/>
                    <a:p>
                      <a:pPr algn="ctr"/>
                      <a:r>
                        <a:rPr kumimoji="1" lang="ja-JP" altLang="en-US" sz="2800" dirty="0">
                          <a:latin typeface="+mj-ea"/>
                          <a:ea typeface="+mj-ea"/>
                        </a:rPr>
                        <a:t>要素</a:t>
                      </a:r>
                    </a:p>
                  </a:txBody>
                  <a:tcPr/>
                </a:tc>
                <a:tc>
                  <a:txBody>
                    <a:bodyPr/>
                    <a:lstStyle/>
                    <a:p>
                      <a:pPr algn="ctr"/>
                      <a:r>
                        <a:rPr kumimoji="1" lang="en-US" altLang="ja-JP" sz="2800" b="0" kern="1200" dirty="0">
                          <a:solidFill>
                            <a:schemeClr val="lt1"/>
                          </a:solidFill>
                          <a:latin typeface="+mj-ea"/>
                          <a:ea typeface="+mj-ea"/>
                          <a:cs typeface="+mn-cs"/>
                        </a:rPr>
                        <a:t>sadness</a:t>
                      </a:r>
                      <a:endParaRPr kumimoji="1" lang="ja-JP" altLang="en-US" sz="2800" b="0" kern="1200" dirty="0">
                        <a:solidFill>
                          <a:schemeClr val="lt1"/>
                        </a:solidFill>
                        <a:latin typeface="+mj-ea"/>
                        <a:ea typeface="+mj-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kern="1200" dirty="0">
                          <a:solidFill>
                            <a:schemeClr val="lt1"/>
                          </a:solidFill>
                          <a:latin typeface="+mj-ea"/>
                          <a:ea typeface="+mj-ea"/>
                          <a:cs typeface="+mn-cs"/>
                        </a:rPr>
                        <a:t>surprise</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fear</a:t>
                      </a:r>
                      <a:endParaRPr kumimoji="1" lang="ja-JP" altLang="en-US" sz="2800" b="0" kern="1200" dirty="0">
                        <a:solidFill>
                          <a:schemeClr val="lt1"/>
                        </a:solidFill>
                        <a:latin typeface="+mj-ea"/>
                        <a:ea typeface="+mj-ea"/>
                        <a:cs typeface="+mn-cs"/>
                      </a:endParaRPr>
                    </a:p>
                  </a:txBody>
                  <a:tcPr/>
                </a:tc>
                <a:tc>
                  <a:txBody>
                    <a:bodyPr/>
                    <a:lstStyle/>
                    <a:p>
                      <a:pPr algn="ctr"/>
                      <a:r>
                        <a:rPr kumimoji="1" lang="en-US" altLang="ja-JP" sz="2800" b="0" kern="1200" dirty="0">
                          <a:solidFill>
                            <a:schemeClr val="lt1"/>
                          </a:solidFill>
                          <a:latin typeface="+mj-ea"/>
                          <a:ea typeface="+mj-ea"/>
                          <a:cs typeface="+mn-cs"/>
                        </a:rPr>
                        <a:t>disgust</a:t>
                      </a:r>
                      <a:endParaRPr kumimoji="1" lang="ja-JP" altLang="en-US" sz="2800" b="0" kern="1200" dirty="0">
                        <a:solidFill>
                          <a:schemeClr val="lt1"/>
                        </a:solidFill>
                        <a:latin typeface="+mj-ea"/>
                        <a:ea typeface="+mj-ea"/>
                        <a:cs typeface="+mn-cs"/>
                      </a:endParaRPr>
                    </a:p>
                  </a:txBody>
                  <a:tcPr/>
                </a:tc>
                <a:extLst>
                  <a:ext uri="{0D108BD9-81ED-4DB2-BD59-A6C34878D82A}">
                    <a16:rowId xmlns:a16="http://schemas.microsoft.com/office/drawing/2014/main" val="2132633886"/>
                  </a:ext>
                </a:extLst>
              </a:tr>
              <a:tr h="481163">
                <a:tc>
                  <a:txBody>
                    <a:bodyPr/>
                    <a:lstStyle/>
                    <a:p>
                      <a:pPr algn="ctr"/>
                      <a:r>
                        <a:rPr kumimoji="1" lang="ja-JP" altLang="en-US" sz="2800" i="0" dirty="0">
                          <a:latin typeface="+mj-ea"/>
                          <a:ea typeface="+mj-ea"/>
                        </a:rPr>
                        <a:t>値</a:t>
                      </a: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tc>
                  <a:txBody>
                    <a:bodyPr/>
                    <a:lstStyle/>
                    <a:p>
                      <a:pPr algn="ctr"/>
                      <a:r>
                        <a:rPr kumimoji="1" lang="en-US" altLang="ja-JP" sz="2800" dirty="0">
                          <a:latin typeface="+mj-ea"/>
                          <a:ea typeface="+mj-ea"/>
                        </a:rPr>
                        <a:t>20</a:t>
                      </a:r>
                      <a:endParaRPr kumimoji="1" lang="ja-JP" altLang="en-US" sz="2800" dirty="0">
                        <a:latin typeface="+mj-ea"/>
                        <a:ea typeface="+mj-ea"/>
                      </a:endParaRPr>
                    </a:p>
                  </a:txBody>
                  <a:tcPr/>
                </a:tc>
                <a:tc>
                  <a:txBody>
                    <a:bodyPr/>
                    <a:lstStyle/>
                    <a:p>
                      <a:pPr algn="ctr"/>
                      <a:r>
                        <a:rPr kumimoji="1" lang="en-US" altLang="ja-JP" sz="2800" dirty="0">
                          <a:latin typeface="+mj-ea"/>
                          <a:ea typeface="+mj-ea"/>
                        </a:rPr>
                        <a:t>25</a:t>
                      </a:r>
                      <a:endParaRPr kumimoji="1" lang="ja-JP" altLang="en-US" sz="2800" dirty="0">
                        <a:latin typeface="+mj-ea"/>
                        <a:ea typeface="+mj-ea"/>
                      </a:endParaRPr>
                    </a:p>
                  </a:txBody>
                  <a:tcPr/>
                </a:tc>
                <a:tc>
                  <a:txBody>
                    <a:bodyPr/>
                    <a:lstStyle/>
                    <a:p>
                      <a:pPr algn="ctr"/>
                      <a:r>
                        <a:rPr kumimoji="1" lang="en-US" altLang="ja-JP" sz="2800" dirty="0">
                          <a:latin typeface="+mj-ea"/>
                          <a:ea typeface="+mj-ea"/>
                        </a:rPr>
                        <a:t>0</a:t>
                      </a:r>
                      <a:endParaRPr kumimoji="1" lang="ja-JP" altLang="en-US" sz="2800" dirty="0">
                        <a:latin typeface="+mj-ea"/>
                        <a:ea typeface="+mj-ea"/>
                      </a:endParaRPr>
                    </a:p>
                  </a:txBody>
                  <a:tcPr/>
                </a:tc>
                <a:extLst>
                  <a:ext uri="{0D108BD9-81ED-4DB2-BD59-A6C34878D82A}">
                    <a16:rowId xmlns:a16="http://schemas.microsoft.com/office/drawing/2014/main" val="407429206"/>
                  </a:ext>
                </a:extLst>
              </a:tr>
            </a:tbl>
          </a:graphicData>
        </a:graphic>
      </p:graphicFrame>
      <p:pic>
        <p:nvPicPr>
          <p:cNvPr id="5" name="図 4" descr="歩道の上にある花&#10;&#10;中程度の精度で自動的に生成された説明">
            <a:extLst>
              <a:ext uri="{FF2B5EF4-FFF2-40B4-BE49-F238E27FC236}">
                <a16:creationId xmlns:a16="http://schemas.microsoft.com/office/drawing/2014/main" id="{E09FE96D-E582-1061-A9E6-6C6434AD7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53" y="1715016"/>
            <a:ext cx="2893481" cy="2170111"/>
          </a:xfrm>
          <a:prstGeom prst="rect">
            <a:avLst/>
          </a:prstGeom>
        </p:spPr>
      </p:pic>
    </p:spTree>
    <p:extLst>
      <p:ext uri="{BB962C8B-B14F-4D97-AF65-F5344CB8AC3E}">
        <p14:creationId xmlns:p14="http://schemas.microsoft.com/office/powerpoint/2010/main" val="2717954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443F0-ECA6-04DA-B1F3-2E66E37D9CEB}"/>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1A43842B-376F-AC0D-EFFE-9026C842812F}"/>
              </a:ext>
            </a:extLst>
          </p:cNvPr>
          <p:cNvSpPr>
            <a:spLocks noGrp="1"/>
          </p:cNvSpPr>
          <p:nvPr>
            <p:ph idx="1"/>
          </p:nvPr>
        </p:nvSpPr>
        <p:spPr/>
        <p:txBody>
          <a:bodyPr/>
          <a:lstStyle/>
          <a:p>
            <a:pPr marL="0" indent="0">
              <a:buNone/>
            </a:pPr>
            <a:r>
              <a:rPr lang="en-US" altLang="ja-JP" dirty="0"/>
              <a:t>ChatGPT </a:t>
            </a:r>
            <a:r>
              <a:rPr lang="ja-JP" altLang="en-US" dirty="0"/>
              <a:t>を始めとする大規模言語モデル </a:t>
            </a:r>
            <a:r>
              <a:rPr lang="en-US" altLang="ja-JP" dirty="0"/>
              <a:t>(Large Language Model, LLM) </a:t>
            </a:r>
            <a:r>
              <a:rPr lang="ja-JP" altLang="en-US" dirty="0"/>
              <a:t>の隆盛</a:t>
            </a:r>
            <a:endParaRPr lang="en-US" altLang="ja-JP" dirty="0"/>
          </a:p>
          <a:p>
            <a:r>
              <a:rPr lang="ja-JP" altLang="en-US" dirty="0"/>
              <a:t>従来より高品質な出力</a:t>
            </a:r>
            <a:endParaRPr lang="en-US" altLang="ja-JP" dirty="0"/>
          </a:p>
          <a:p>
            <a:r>
              <a:rPr lang="ja-JP" altLang="en-US" dirty="0"/>
              <a:t>様々なタスクにおける成果</a:t>
            </a:r>
            <a:endParaRPr lang="en-US" altLang="ja-JP" dirty="0"/>
          </a:p>
          <a:p>
            <a:pPr marL="0" indent="0">
              <a:buNone/>
            </a:pPr>
            <a:endParaRPr kumimoji="1" lang="en-US" altLang="ja-JP" dirty="0"/>
          </a:p>
          <a:p>
            <a:pPr marL="0" indent="0">
              <a:buNone/>
            </a:pPr>
            <a:r>
              <a:rPr kumimoji="1" lang="en-US" altLang="ja-JP" dirty="0"/>
              <a:t>ChatGPT </a:t>
            </a:r>
            <a:r>
              <a:rPr kumimoji="1" lang="ja-JP" altLang="en-US" dirty="0"/>
              <a:t>は内部仕様が非公開</a:t>
            </a:r>
            <a:endParaRPr kumimoji="1" lang="en-US" altLang="ja-JP" dirty="0"/>
          </a:p>
          <a:p>
            <a:pPr marL="0" indent="0">
              <a:buNone/>
            </a:pPr>
            <a:r>
              <a:rPr lang="ja-JP" altLang="en-US" dirty="0"/>
              <a:t>→モデルの振る舞いをテーマにした研究の増加</a:t>
            </a:r>
            <a:endParaRPr kumimoji="1" lang="en-US" altLang="ja-JP" dirty="0"/>
          </a:p>
        </p:txBody>
      </p:sp>
      <p:sp>
        <p:nvSpPr>
          <p:cNvPr id="4" name="スライド番号プレースホルダー 3">
            <a:extLst>
              <a:ext uri="{FF2B5EF4-FFF2-40B4-BE49-F238E27FC236}">
                <a16:creationId xmlns:a16="http://schemas.microsoft.com/office/drawing/2014/main" id="{9E271655-88C3-DA31-98D3-EA04C34E9BF1}"/>
              </a:ext>
            </a:extLst>
          </p:cNvPr>
          <p:cNvSpPr>
            <a:spLocks noGrp="1"/>
          </p:cNvSpPr>
          <p:nvPr>
            <p:ph type="sldNum" sz="quarter" idx="12"/>
          </p:nvPr>
        </p:nvSpPr>
        <p:spPr/>
        <p:txBody>
          <a:bodyPr/>
          <a:lstStyle/>
          <a:p>
            <a:fld id="{AA33AD68-02DB-4C41-B1AE-499F59C99E0D}" type="slidenum">
              <a:rPr lang="ja-JP" altLang="en-US" smtClean="0"/>
              <a:pPr/>
              <a:t>3</a:t>
            </a:fld>
            <a:endParaRPr lang="ja-JP" altLang="en-US" dirty="0"/>
          </a:p>
        </p:txBody>
      </p:sp>
    </p:spTree>
    <p:extLst>
      <p:ext uri="{BB962C8B-B14F-4D97-AF65-F5344CB8AC3E}">
        <p14:creationId xmlns:p14="http://schemas.microsoft.com/office/powerpoint/2010/main" val="327274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A9812-404C-9EA2-C64B-534EBCF1AAA6}"/>
              </a:ext>
            </a:extLst>
          </p:cNvPr>
          <p:cNvSpPr>
            <a:spLocks noGrp="1"/>
          </p:cNvSpPr>
          <p:nvPr>
            <p:ph type="title"/>
          </p:nvPr>
        </p:nvSpPr>
        <p:spPr/>
        <p:txBody>
          <a:bodyPr/>
          <a:lstStyle/>
          <a:p>
            <a:r>
              <a:rPr kumimoji="1" lang="ja-JP" altLang="en-US" dirty="0"/>
              <a:t>応用例</a:t>
            </a:r>
            <a:r>
              <a:rPr kumimoji="1" lang="en-US" altLang="ja-JP" dirty="0"/>
              <a:t>: </a:t>
            </a:r>
            <a:r>
              <a:rPr kumimoji="1" lang="ja-JP" altLang="en-US" dirty="0"/>
              <a:t>モデルの適用</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5D871A5-EA2B-4FF8-7F52-CBDDD6E24EB4}"/>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ja-JP" i="1" smtClean="0">
                              <a:latin typeface="Cambria Math" panose="02040503050406030204" pitchFamily="18" charset="0"/>
                            </a:rPr>
                          </m:ctrlPr>
                        </m:sSupPr>
                        <m:e>
                          <m:r>
                            <a:rPr lang="en-US" altLang="ja-JP" b="1" i="1">
                              <a:latin typeface="Cambria Math" panose="02040503050406030204" pitchFamily="18" charset="0"/>
                            </a:rPr>
                            <m:t>𝑬</m:t>
                          </m:r>
                        </m:e>
                        <m:sup>
                          <m:r>
                            <a:rPr lang="en-US" altLang="ja-JP" i="1">
                              <a:latin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m:t>
                          </m:r>
                        </m:sup>
                      </m:sSup>
                      <m:r>
                        <a:rPr lang="en-US" altLang="ja-JP" i="1">
                          <a:latin typeface="Cambria Math" panose="02040503050406030204" pitchFamily="18" charset="0"/>
                        </a:rPr>
                        <m:t>= </m:t>
                      </m:r>
                      <m:f>
                        <m:fPr>
                          <m:ctrlPr>
                            <a:rPr kumimoji="1" lang="en-US" altLang="ja-JP" b="0" i="1" smtClean="0">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b="1" i="1">
                                  <a:latin typeface="Cambria Math" panose="02040503050406030204" pitchFamily="18" charset="0"/>
                                </a:rPr>
                                <m:t>𝑬</m:t>
                              </m:r>
                            </m:e>
                            <m:sup>
                              <m:d>
                                <m:dPr>
                                  <m:ctrlPr>
                                    <a:rPr lang="en-US" altLang="ja-JP" i="1">
                                      <a:latin typeface="Cambria Math" panose="02040503050406030204" pitchFamily="18" charset="0"/>
                                    </a:rPr>
                                  </m:ctrlPr>
                                </m:dPr>
                                <m:e>
                                  <m:r>
                                    <a:rPr lang="en-US" altLang="ja-JP" i="1">
                                      <a:latin typeface="Cambria Math" panose="02040503050406030204" pitchFamily="18" charset="0"/>
                                    </a:rPr>
                                    <m:t>𝑛</m:t>
                                  </m:r>
                                  <m:r>
                                    <a:rPr lang="en-US" altLang="ja-JP" i="1">
                                      <a:latin typeface="Cambria Math" panose="02040503050406030204" pitchFamily="18" charset="0"/>
                                    </a:rPr>
                                    <m:t>−1</m:t>
                                  </m:r>
                                </m:e>
                              </m:d>
                            </m:sup>
                          </m:sSup>
                          <m:r>
                            <a:rPr lang="en-US" altLang="ja-JP" b="0" i="1" smtClean="0">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𝒆</m:t>
                              </m:r>
                            </m:e>
                            <m:sub>
                              <m:r>
                                <a:rPr lang="en-US" altLang="ja-JP" i="1">
                                  <a:latin typeface="Cambria Math" panose="02040503050406030204" pitchFamily="18" charset="0"/>
                                </a:rPr>
                                <m:t>𝑠</m:t>
                              </m:r>
                            </m:sub>
                            <m:sup>
                              <m:d>
                                <m:dPr>
                                  <m:ctrlPr>
                                    <a:rPr lang="en-US" altLang="ja-JP" i="1">
                                      <a:latin typeface="Cambria Math" panose="02040503050406030204" pitchFamily="18" charset="0"/>
                                    </a:rPr>
                                  </m:ctrlPr>
                                </m:dPr>
                                <m:e>
                                  <m:r>
                                    <a:rPr lang="en-US" altLang="ja-JP" i="1">
                                      <a:latin typeface="Cambria Math" panose="02040503050406030204" pitchFamily="18" charset="0"/>
                                    </a:rPr>
                                    <m:t>𝑛</m:t>
                                  </m:r>
                                </m:e>
                              </m:d>
                            </m:sup>
                          </m:sSubSup>
                        </m:num>
                        <m:den>
                          <m:r>
                            <a:rPr kumimoji="1" lang="en-US" altLang="ja-JP" b="0" i="1" smtClean="0">
                              <a:latin typeface="Cambria Math" panose="02040503050406030204" pitchFamily="18" charset="0"/>
                            </a:rPr>
                            <m:t>2</m:t>
                          </m:r>
                        </m:den>
                      </m:f>
                    </m:oMath>
                  </m:oMathPara>
                </a14:m>
                <a:endParaRPr kumimoji="1" lang="en-US" altLang="ja-JP" dirty="0"/>
              </a:p>
              <a:p>
                <a:pPr marL="0" indent="0">
                  <a:buNone/>
                </a:pPr>
                <a:r>
                  <a:rPr lang="ja-JP" altLang="en-US" dirty="0"/>
                  <a:t>上式を</a:t>
                </a:r>
                <a:r>
                  <a:rPr kumimoji="1" lang="ja-JP" altLang="en-US" dirty="0"/>
                  <a:t>用いて</a:t>
                </a:r>
                <a:r>
                  <a:rPr kumimoji="1" lang="en-US" altLang="ja-JP" dirty="0"/>
                  <a:t> </a:t>
                </a:r>
                <a:r>
                  <a:rPr kumimoji="1" lang="en-US" altLang="ja-JP" i="1" dirty="0">
                    <a:latin typeface="Times New Roman" panose="02020603050405020304" pitchFamily="18" charset="0"/>
                    <a:cs typeface="Times New Roman" panose="02020603050405020304" pitchFamily="18" charset="0"/>
                  </a:rPr>
                  <a:t>n</a:t>
                </a:r>
                <a:r>
                  <a:rPr kumimoji="1" lang="en-US" altLang="ja-JP" dirty="0"/>
                  <a:t> = 1, 2, 3</a:t>
                </a:r>
                <a:r>
                  <a:rPr kumimoji="1" lang="ja-JP" altLang="en-US" dirty="0"/>
                  <a:t>の場合</a:t>
                </a:r>
                <a:r>
                  <a:rPr lang="ja-JP" altLang="en-US" dirty="0"/>
                  <a:t>を計算し，</a:t>
                </a:r>
                <a:br>
                  <a:rPr lang="en-US" altLang="ja-JP" dirty="0"/>
                </a:br>
                <a:r>
                  <a:rPr lang="ja-JP" altLang="en-US" dirty="0"/>
                  <a:t>学習済みのモデルに適用</a:t>
                </a:r>
                <a:endParaRPr lang="en-US" altLang="ja-JP" dirty="0"/>
              </a:p>
              <a:p>
                <a:pPr marL="0" indent="0">
                  <a:buNone/>
                </a:pPr>
                <a:r>
                  <a:rPr kumimoji="1" lang="en-US" altLang="ja-JP" i="1" dirty="0">
                    <a:latin typeface="Times New Roman" panose="02020603050405020304" pitchFamily="18" charset="0"/>
                    <a:cs typeface="Times New Roman" panose="02020603050405020304" pitchFamily="18" charset="0"/>
                  </a:rPr>
                  <a:t>n</a:t>
                </a:r>
                <a:r>
                  <a:rPr kumimoji="1" lang="en-US" altLang="ja-JP" dirty="0"/>
                  <a:t> = 3 </a:t>
                </a:r>
                <a:r>
                  <a:rPr kumimoji="1" lang="ja-JP" altLang="en-US" dirty="0"/>
                  <a:t>で</a:t>
                </a:r>
                <a:r>
                  <a:rPr lang="en-US" altLang="ja-JP" dirty="0"/>
                  <a:t> 1 </a:t>
                </a:r>
                <a:r>
                  <a:rPr lang="ja-JP" altLang="en-US" dirty="0"/>
                  <a:t>を出力</a:t>
                </a:r>
                <a:r>
                  <a:rPr kumimoji="1" lang="ja-JP" altLang="en-US" dirty="0"/>
                  <a:t>→花壇を発見し，発話を開始</a:t>
                </a:r>
                <a:endParaRPr kumimoji="1" lang="en-US" altLang="ja-JP" dirty="0"/>
              </a:p>
              <a:p>
                <a:pPr marL="0" indent="0">
                  <a:buNone/>
                </a:pPr>
                <a:r>
                  <a:rPr kumimoji="1" lang="ja-JP" altLang="en-US" dirty="0"/>
                  <a:t>セリフ例</a:t>
                </a:r>
                <a:r>
                  <a:rPr kumimoji="1" lang="en-US" altLang="ja-JP" dirty="0"/>
                  <a:t>:</a:t>
                </a:r>
              </a:p>
              <a:p>
                <a:pPr marL="0" indent="0">
                  <a:buNone/>
                </a:pPr>
                <a:r>
                  <a:rPr kumimoji="1" lang="ja-JP" altLang="en-US" dirty="0"/>
                  <a:t>「えへへ</a:t>
                </a:r>
                <a:r>
                  <a:rPr kumimoji="1" lang="en-US" altLang="ja-JP" dirty="0"/>
                  <a:t>……</a:t>
                </a:r>
                <a:r>
                  <a:rPr kumimoji="1" lang="ja-JP" altLang="en-US" dirty="0"/>
                  <a:t>お兄ちゃん、見て見て</a:t>
                </a:r>
                <a:r>
                  <a:rPr kumimoji="1" lang="en-US" altLang="ja-JP" dirty="0"/>
                  <a:t>……</a:t>
                </a:r>
                <a:br>
                  <a:rPr kumimoji="1" lang="en-US" altLang="ja-JP" dirty="0"/>
                </a:br>
                <a:r>
                  <a:rPr kumimoji="1" lang="ja-JP" altLang="en-US" dirty="0"/>
                  <a:t>　このお花、きれいだね。</a:t>
                </a:r>
                <a:r>
                  <a:rPr kumimoji="1" lang="en-US" altLang="ja-JP" dirty="0"/>
                  <a:t>~~ (</a:t>
                </a:r>
                <a:r>
                  <a:rPr kumimoji="1" lang="ja-JP" altLang="en-US" dirty="0"/>
                  <a:t>以下省略</a:t>
                </a:r>
                <a:r>
                  <a:rPr kumimoji="1" lang="en-US" altLang="ja-JP" dirty="0"/>
                  <a:t>)</a:t>
                </a:r>
                <a:r>
                  <a:rPr kumimoji="1" lang="ja-JP" altLang="en-US" dirty="0"/>
                  <a:t>」</a:t>
                </a:r>
              </a:p>
            </p:txBody>
          </p:sp>
        </mc:Choice>
        <mc:Fallback>
          <p:sp>
            <p:nvSpPr>
              <p:cNvPr id="3" name="コンテンツ プレースホルダー 2">
                <a:extLst>
                  <a:ext uri="{FF2B5EF4-FFF2-40B4-BE49-F238E27FC236}">
                    <a16:creationId xmlns:a16="http://schemas.microsoft.com/office/drawing/2014/main" id="{35D871A5-EA2B-4FF8-7F52-CBDDD6E24EB4}"/>
                  </a:ext>
                </a:extLst>
              </p:cNvPr>
              <p:cNvSpPr>
                <a:spLocks noGrp="1" noRot="1" noChangeAspect="1" noMove="1" noResize="1" noEditPoints="1" noAdjustHandles="1" noChangeArrowheads="1" noChangeShapeType="1" noTextEdit="1"/>
              </p:cNvSpPr>
              <p:nvPr>
                <p:ph idx="1"/>
              </p:nvPr>
            </p:nvSpPr>
            <p:spPr>
              <a:blipFill>
                <a:blip r:embed="rId3"/>
                <a:stretch>
                  <a:fillRect l="-154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B9CF0EF-7F6B-A63D-60DB-B0D9E1B01914}"/>
              </a:ext>
            </a:extLst>
          </p:cNvPr>
          <p:cNvSpPr>
            <a:spLocks noGrp="1"/>
          </p:cNvSpPr>
          <p:nvPr>
            <p:ph type="sldNum" sz="quarter" idx="12"/>
          </p:nvPr>
        </p:nvSpPr>
        <p:spPr/>
        <p:txBody>
          <a:bodyPr/>
          <a:lstStyle/>
          <a:p>
            <a:fld id="{AA33AD68-02DB-4C41-B1AE-499F59C99E0D}" type="slidenum">
              <a:rPr lang="ja-JP" altLang="en-US" smtClean="0"/>
              <a:pPr/>
              <a:t>39</a:t>
            </a:fld>
            <a:endParaRPr lang="ja-JP" altLang="en-US" dirty="0"/>
          </a:p>
        </p:txBody>
      </p:sp>
    </p:spTree>
    <p:extLst>
      <p:ext uri="{BB962C8B-B14F-4D97-AF65-F5344CB8AC3E}">
        <p14:creationId xmlns:p14="http://schemas.microsoft.com/office/powerpoint/2010/main" val="284093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EEB6E-C678-8F6A-4103-E5579D61B2DA}"/>
              </a:ext>
            </a:extLst>
          </p:cNvPr>
          <p:cNvSpPr>
            <a:spLocks noGrp="1"/>
          </p:cNvSpPr>
          <p:nvPr>
            <p:ph type="title"/>
          </p:nvPr>
        </p:nvSpPr>
        <p:spPr/>
        <p:txBody>
          <a:bodyPr/>
          <a:lstStyle/>
          <a:p>
            <a:r>
              <a:rPr lang="ja-JP" altLang="en-US" dirty="0"/>
              <a:t>応用例</a:t>
            </a:r>
            <a:endParaRPr kumimoji="1" lang="ja-JP" altLang="en-US" dirty="0"/>
          </a:p>
        </p:txBody>
      </p:sp>
      <p:sp>
        <p:nvSpPr>
          <p:cNvPr id="3" name="コンテンツ プレースホルダー 2">
            <a:extLst>
              <a:ext uri="{FF2B5EF4-FFF2-40B4-BE49-F238E27FC236}">
                <a16:creationId xmlns:a16="http://schemas.microsoft.com/office/drawing/2014/main" id="{84B24A91-1C28-8AAF-D8DC-274D64DBF46B}"/>
              </a:ext>
            </a:extLst>
          </p:cNvPr>
          <p:cNvSpPr>
            <a:spLocks noGrp="1"/>
          </p:cNvSpPr>
          <p:nvPr>
            <p:ph idx="1"/>
          </p:nvPr>
        </p:nvSpPr>
        <p:spPr>
          <a:xfrm>
            <a:off x="628650" y="2338085"/>
            <a:ext cx="7886700" cy="3523219"/>
          </a:xfrm>
        </p:spPr>
        <p:txBody>
          <a:bodyPr/>
          <a:lstStyle/>
          <a:p>
            <a:r>
              <a:rPr kumimoji="1" lang="ja-JP" altLang="en-US" dirty="0"/>
              <a:t>ペルソナに基づいた感情ベクトルの変化を検知</a:t>
            </a:r>
            <a:endParaRPr kumimoji="1" lang="en-US" altLang="ja-JP" dirty="0"/>
          </a:p>
          <a:p>
            <a:r>
              <a:rPr kumimoji="1" lang="ja-JP" altLang="en-US" dirty="0"/>
              <a:t>ペルソナデータに選好を追加することで感情の評価値が変化</a:t>
            </a:r>
            <a:endParaRPr kumimoji="1" lang="en-US" altLang="ja-JP" dirty="0"/>
          </a:p>
          <a:p>
            <a:pPr marL="0" indent="0">
              <a:buNone/>
            </a:pPr>
            <a:r>
              <a:rPr kumimoji="1" lang="ja-JP" altLang="en-US" dirty="0"/>
              <a:t>　→</a:t>
            </a:r>
            <a:r>
              <a:rPr kumimoji="1" lang="ja-JP" altLang="en-US" b="1" dirty="0"/>
              <a:t>キャラクター性の高い，</a:t>
            </a:r>
            <a:br>
              <a:rPr kumimoji="1" lang="en-US" altLang="ja-JP" b="1" dirty="0"/>
            </a:br>
            <a:r>
              <a:rPr kumimoji="1" lang="ja-JP" altLang="en-US" b="1" dirty="0"/>
              <a:t>　　能動的な行動の開始を実装できる可能性</a:t>
            </a:r>
            <a:endParaRPr kumimoji="1" lang="en-US" altLang="ja-JP" b="1" dirty="0"/>
          </a:p>
        </p:txBody>
      </p:sp>
      <p:sp>
        <p:nvSpPr>
          <p:cNvPr id="4" name="スライド番号プレースホルダー 3">
            <a:extLst>
              <a:ext uri="{FF2B5EF4-FFF2-40B4-BE49-F238E27FC236}">
                <a16:creationId xmlns:a16="http://schemas.microsoft.com/office/drawing/2014/main" id="{EDFB899C-BF00-644D-0161-81BB040E9259}"/>
              </a:ext>
            </a:extLst>
          </p:cNvPr>
          <p:cNvSpPr>
            <a:spLocks noGrp="1"/>
          </p:cNvSpPr>
          <p:nvPr>
            <p:ph type="sldNum" sz="quarter" idx="12"/>
          </p:nvPr>
        </p:nvSpPr>
        <p:spPr/>
        <p:txBody>
          <a:bodyPr/>
          <a:lstStyle/>
          <a:p>
            <a:fld id="{AA33AD68-02DB-4C41-B1AE-499F59C99E0D}" type="slidenum">
              <a:rPr lang="ja-JP" altLang="en-US" smtClean="0"/>
              <a:pPr/>
              <a:t>40</a:t>
            </a:fld>
            <a:endParaRPr lang="ja-JP" altLang="en-US" dirty="0"/>
          </a:p>
        </p:txBody>
      </p:sp>
    </p:spTree>
    <p:extLst>
      <p:ext uri="{BB962C8B-B14F-4D97-AF65-F5344CB8AC3E}">
        <p14:creationId xmlns:p14="http://schemas.microsoft.com/office/powerpoint/2010/main" val="69134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solidFill>
                  <a:schemeClr val="bg1">
                    <a:lumMod val="75000"/>
                  </a:schemeClr>
                </a:solidFill>
              </a:rPr>
              <a:t>はじめに</a:t>
            </a:r>
            <a:endParaRPr kumimoji="1" lang="en-US" altLang="ja-JP" dirty="0">
              <a:solidFill>
                <a:schemeClr val="bg1">
                  <a:lumMod val="75000"/>
                </a:schemeClr>
              </a:solidFill>
            </a:endParaRPr>
          </a:p>
          <a:p>
            <a:r>
              <a:rPr lang="ja-JP" altLang="en-US" dirty="0">
                <a:solidFill>
                  <a:schemeClr val="bg1">
                    <a:lumMod val="75000"/>
                  </a:schemeClr>
                </a:solidFill>
              </a:rPr>
              <a:t>要素技術</a:t>
            </a:r>
            <a:endParaRPr lang="en-US" altLang="ja-JP" dirty="0">
              <a:solidFill>
                <a:schemeClr val="bg1">
                  <a:lumMod val="75000"/>
                </a:schemeClr>
              </a:solidFill>
            </a:endParaRPr>
          </a:p>
          <a:p>
            <a:r>
              <a:rPr kumimoji="1" lang="ja-JP" altLang="en-US" dirty="0">
                <a:solidFill>
                  <a:schemeClr val="bg1">
                    <a:lumMod val="75000"/>
                  </a:schemeClr>
                </a:solidFill>
              </a:rPr>
              <a:t>提案手法</a:t>
            </a:r>
            <a:endParaRPr kumimoji="1" lang="en-US" altLang="ja-JP" dirty="0">
              <a:solidFill>
                <a:schemeClr val="bg1">
                  <a:lumMod val="75000"/>
                </a:schemeClr>
              </a:solidFill>
            </a:endParaRPr>
          </a:p>
          <a:p>
            <a:r>
              <a:rPr lang="ja-JP" altLang="en-US" dirty="0">
                <a:solidFill>
                  <a:schemeClr val="bg1">
                    <a:lumMod val="75000"/>
                  </a:schemeClr>
                </a:solidFill>
              </a:rPr>
              <a:t>実験</a:t>
            </a:r>
            <a:endParaRPr lang="en-US" altLang="ja-JP" dirty="0">
              <a:solidFill>
                <a:schemeClr val="bg1">
                  <a:lumMod val="75000"/>
                </a:schemeClr>
              </a:solidFill>
            </a:endParaRPr>
          </a:p>
          <a:p>
            <a:r>
              <a:rPr kumimoji="1" lang="ja-JP" altLang="en-US" dirty="0">
                <a:solidFill>
                  <a:schemeClr val="bg1">
                    <a:lumMod val="75000"/>
                  </a:schemeClr>
                </a:solidFill>
              </a:rPr>
              <a:t>実験結果</a:t>
            </a:r>
            <a:endParaRPr kumimoji="1" lang="en-US" altLang="ja-JP" dirty="0">
              <a:solidFill>
                <a:schemeClr val="bg1">
                  <a:lumMod val="75000"/>
                </a:schemeClr>
              </a:solidFill>
            </a:endParaRPr>
          </a:p>
          <a:p>
            <a:r>
              <a:rPr lang="ja-JP" altLang="en-US" dirty="0"/>
              <a:t>まとめと今後の課題</a:t>
            </a:r>
            <a:endParaRPr kumimoji="1" lang="ja-JP" altLang="en-US" dirty="0"/>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41</a:t>
            </a:fld>
            <a:endParaRPr lang="ja-JP" altLang="en-US" dirty="0"/>
          </a:p>
        </p:txBody>
      </p:sp>
      <p:pic>
        <p:nvPicPr>
          <p:cNvPr id="5" name="図 4" descr="傘, 帽子 が含まれている画像&#10;&#10;自動的に生成された説明">
            <a:extLst>
              <a:ext uri="{FF2B5EF4-FFF2-40B4-BE49-F238E27FC236}">
                <a16:creationId xmlns:a16="http://schemas.microsoft.com/office/drawing/2014/main" id="{C3C48414-C1F9-DD5D-19F9-423BC965A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965" y="4020060"/>
            <a:ext cx="1153639" cy="1153639"/>
          </a:xfrm>
          <a:prstGeom prst="rect">
            <a:avLst/>
          </a:prstGeom>
        </p:spPr>
      </p:pic>
    </p:spTree>
    <p:extLst>
      <p:ext uri="{BB962C8B-B14F-4D97-AF65-F5344CB8AC3E}">
        <p14:creationId xmlns:p14="http://schemas.microsoft.com/office/powerpoint/2010/main" val="2514909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DD4B00-A7B5-1A14-50DB-F8EC6D9154A2}"/>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A9726061-6ECE-ABFB-0410-0D11B1354E04}"/>
              </a:ext>
            </a:extLst>
          </p:cNvPr>
          <p:cNvSpPr>
            <a:spLocks noGrp="1"/>
          </p:cNvSpPr>
          <p:nvPr>
            <p:ph idx="1"/>
          </p:nvPr>
        </p:nvSpPr>
        <p:spPr>
          <a:xfrm>
            <a:off x="628650" y="1981199"/>
            <a:ext cx="7886700" cy="4027489"/>
          </a:xfrm>
        </p:spPr>
        <p:txBody>
          <a:bodyPr>
            <a:normAutofit/>
          </a:bodyPr>
          <a:lstStyle/>
          <a:p>
            <a:r>
              <a:rPr kumimoji="1" lang="ja-JP" altLang="en-US" dirty="0"/>
              <a:t>感情モデルと行動モデルを提案</a:t>
            </a:r>
            <a:endParaRPr lang="en-US" altLang="ja-JP" dirty="0"/>
          </a:p>
          <a:p>
            <a:r>
              <a:rPr kumimoji="1" lang="ja-JP" altLang="en-US" dirty="0"/>
              <a:t>感情の</a:t>
            </a:r>
            <a:r>
              <a:rPr lang="ja-JP" altLang="en-US" dirty="0"/>
              <a:t>定量</a:t>
            </a:r>
            <a:r>
              <a:rPr kumimoji="1" lang="ja-JP" altLang="en-US" dirty="0"/>
              <a:t>化</a:t>
            </a:r>
            <a:endParaRPr kumimoji="1" lang="en-US" altLang="ja-JP" dirty="0"/>
          </a:p>
          <a:p>
            <a:r>
              <a:rPr lang="ja-JP" altLang="en-US" dirty="0"/>
              <a:t>発話意志を分類問題として設定</a:t>
            </a:r>
            <a:endParaRPr lang="en-US" altLang="ja-JP" dirty="0"/>
          </a:p>
          <a:p>
            <a:pPr marL="0" indent="0">
              <a:buNone/>
            </a:pPr>
            <a:endParaRPr lang="en-US" altLang="ja-JP" dirty="0"/>
          </a:p>
          <a:p>
            <a:r>
              <a:rPr kumimoji="1" lang="ja-JP" altLang="en-US" dirty="0"/>
              <a:t>ペルソナを反映した感情ベクトルの獲得</a:t>
            </a:r>
            <a:endParaRPr kumimoji="1" lang="en-US" altLang="ja-JP" dirty="0"/>
          </a:p>
          <a:p>
            <a:r>
              <a:rPr kumimoji="1" lang="ja-JP" altLang="en-US" dirty="0"/>
              <a:t>発話の有無の判定におけるベースラインより</a:t>
            </a:r>
            <a:br>
              <a:rPr lang="en-US" altLang="ja-JP" dirty="0"/>
            </a:br>
            <a:r>
              <a:rPr kumimoji="1" lang="ja-JP" altLang="en-US" dirty="0"/>
              <a:t>有意な結果</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B7E4E5F-478B-1DAE-374D-248B9FA543E3}"/>
              </a:ext>
            </a:extLst>
          </p:cNvPr>
          <p:cNvSpPr>
            <a:spLocks noGrp="1"/>
          </p:cNvSpPr>
          <p:nvPr>
            <p:ph type="sldNum" sz="quarter" idx="12"/>
          </p:nvPr>
        </p:nvSpPr>
        <p:spPr/>
        <p:txBody>
          <a:bodyPr/>
          <a:lstStyle/>
          <a:p>
            <a:fld id="{AA33AD68-02DB-4C41-B1AE-499F59C99E0D}" type="slidenum">
              <a:rPr lang="ja-JP" altLang="en-US" smtClean="0"/>
              <a:pPr/>
              <a:t>42</a:t>
            </a:fld>
            <a:endParaRPr lang="ja-JP" altLang="en-US" dirty="0"/>
          </a:p>
        </p:txBody>
      </p:sp>
      <p:sp>
        <p:nvSpPr>
          <p:cNvPr id="5" name="矢印: 下 4">
            <a:extLst>
              <a:ext uri="{FF2B5EF4-FFF2-40B4-BE49-F238E27FC236}">
                <a16:creationId xmlns:a16="http://schemas.microsoft.com/office/drawing/2014/main" id="{81F329FC-82DB-2B21-7FD2-50F659FC2FBF}"/>
              </a:ext>
            </a:extLst>
          </p:cNvPr>
          <p:cNvSpPr/>
          <p:nvPr/>
        </p:nvSpPr>
        <p:spPr>
          <a:xfrm>
            <a:off x="4307840" y="3429000"/>
            <a:ext cx="528320" cy="584518"/>
          </a:xfrm>
          <a:prstGeom prst="down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97733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7CDA1-CC18-1768-FFD6-19AC9B1C1E1B}"/>
              </a:ext>
            </a:extLst>
          </p:cNvPr>
          <p:cNvSpPr>
            <a:spLocks noGrp="1"/>
          </p:cNvSpPr>
          <p:nvPr>
            <p:ph type="title"/>
          </p:nvPr>
        </p:nvSpPr>
        <p:spPr/>
        <p:txBody>
          <a:bodyPr/>
          <a:lstStyle/>
          <a:p>
            <a:r>
              <a:rPr lang="ja-JP" altLang="en-US" dirty="0"/>
              <a:t>今後の課題</a:t>
            </a:r>
            <a:endParaRPr kumimoji="1" lang="ja-JP" altLang="en-US" dirty="0"/>
          </a:p>
        </p:txBody>
      </p:sp>
      <p:sp>
        <p:nvSpPr>
          <p:cNvPr id="3" name="コンテンツ プレースホルダー 2">
            <a:extLst>
              <a:ext uri="{FF2B5EF4-FFF2-40B4-BE49-F238E27FC236}">
                <a16:creationId xmlns:a16="http://schemas.microsoft.com/office/drawing/2014/main" id="{6CFCFC5F-80AB-B18A-DDEF-20A1D6E7C904}"/>
              </a:ext>
            </a:extLst>
          </p:cNvPr>
          <p:cNvSpPr>
            <a:spLocks noGrp="1"/>
          </p:cNvSpPr>
          <p:nvPr>
            <p:ph idx="1"/>
          </p:nvPr>
        </p:nvSpPr>
        <p:spPr>
          <a:xfrm>
            <a:off x="628650" y="1794075"/>
            <a:ext cx="7886700" cy="4067229"/>
          </a:xfrm>
        </p:spPr>
        <p:txBody>
          <a:bodyPr/>
          <a:lstStyle/>
          <a:p>
            <a:pPr marL="0" indent="0">
              <a:buNone/>
            </a:pPr>
            <a:endParaRPr lang="en-US" altLang="ja-JP" dirty="0"/>
          </a:p>
          <a:p>
            <a:r>
              <a:rPr kumimoji="1" lang="ja-JP" altLang="en-US" dirty="0"/>
              <a:t>分類ではシード値に</a:t>
            </a:r>
            <a:r>
              <a:rPr lang="ja-JP" altLang="en-US" dirty="0"/>
              <a:t>強く依存し，学習過程にも問題</a:t>
            </a:r>
            <a:br>
              <a:rPr lang="en-US" altLang="ja-JP" dirty="0"/>
            </a:br>
            <a:r>
              <a:rPr lang="ja-JP" altLang="en-US" dirty="0"/>
              <a:t>→実験手法を再考する必要性</a:t>
            </a:r>
            <a:endParaRPr lang="en-US" altLang="ja-JP" dirty="0"/>
          </a:p>
          <a:p>
            <a:pPr marL="0" indent="0">
              <a:buNone/>
            </a:pPr>
            <a:endParaRPr kumimoji="1" lang="en-US" altLang="ja-JP" dirty="0"/>
          </a:p>
          <a:p>
            <a:r>
              <a:rPr lang="ja-JP" altLang="en-US" dirty="0"/>
              <a:t>心理学，認知科学，神経科学など人間の心の</a:t>
            </a:r>
            <a:br>
              <a:rPr lang="en-US" altLang="ja-JP" dirty="0"/>
            </a:br>
            <a:r>
              <a:rPr lang="ja-JP" altLang="en-US" dirty="0"/>
              <a:t>はたらきや行動に関する学問を応用することの検討</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127E705-D6F9-DDD1-F032-555D40C3BB39}"/>
              </a:ext>
            </a:extLst>
          </p:cNvPr>
          <p:cNvSpPr>
            <a:spLocks noGrp="1"/>
          </p:cNvSpPr>
          <p:nvPr>
            <p:ph type="sldNum" sz="quarter" idx="12"/>
          </p:nvPr>
        </p:nvSpPr>
        <p:spPr/>
        <p:txBody>
          <a:bodyPr/>
          <a:lstStyle/>
          <a:p>
            <a:fld id="{AA33AD68-02DB-4C41-B1AE-499F59C99E0D}" type="slidenum">
              <a:rPr lang="ja-JP" altLang="en-US" smtClean="0"/>
              <a:pPr/>
              <a:t>43</a:t>
            </a:fld>
            <a:endParaRPr lang="ja-JP" altLang="en-US" dirty="0"/>
          </a:p>
        </p:txBody>
      </p:sp>
    </p:spTree>
    <p:extLst>
      <p:ext uri="{BB962C8B-B14F-4D97-AF65-F5344CB8AC3E}">
        <p14:creationId xmlns:p14="http://schemas.microsoft.com/office/powerpoint/2010/main" val="488960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0F812-17E3-191E-F2C0-BC4FA69D75E1}"/>
              </a:ext>
            </a:extLst>
          </p:cNvPr>
          <p:cNvSpPr>
            <a:spLocks noGrp="1"/>
          </p:cNvSpPr>
          <p:nvPr>
            <p:ph type="ctrTitle"/>
          </p:nvPr>
        </p:nvSpPr>
        <p:spPr>
          <a:xfrm>
            <a:off x="512064" y="1285791"/>
            <a:ext cx="8119872" cy="912104"/>
          </a:xfrm>
        </p:spPr>
        <p:txBody>
          <a:bodyPr/>
          <a:lstStyle/>
          <a:p>
            <a:r>
              <a:rPr kumimoji="1" lang="ja-JP" altLang="en-US" dirty="0"/>
              <a:t>ご清聴ありがとうございました</a:t>
            </a:r>
          </a:p>
        </p:txBody>
      </p:sp>
      <p:pic>
        <p:nvPicPr>
          <p:cNvPr id="6" name="図 5" descr="コンピューターのスクリーンショット&#10;&#10;自動的に生成された説明">
            <a:extLst>
              <a:ext uri="{FF2B5EF4-FFF2-40B4-BE49-F238E27FC236}">
                <a16:creationId xmlns:a16="http://schemas.microsoft.com/office/drawing/2014/main" id="{77E5EFE8-61A7-0666-2EAF-E09EAC903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622" y="2309367"/>
            <a:ext cx="6750756" cy="3853880"/>
          </a:xfrm>
          <a:prstGeom prst="rect">
            <a:avLst/>
          </a:prstGeom>
        </p:spPr>
      </p:pic>
    </p:spTree>
    <p:extLst>
      <p:ext uri="{BB962C8B-B14F-4D97-AF65-F5344CB8AC3E}">
        <p14:creationId xmlns:p14="http://schemas.microsoft.com/office/powerpoint/2010/main" val="1548046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BCC64-D2D9-AB6A-A869-A082E83BEB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46A56F-DA7B-767C-1B44-F2E58E64E000}"/>
              </a:ext>
            </a:extLst>
          </p:cNvPr>
          <p:cNvSpPr>
            <a:spLocks noGrp="1"/>
          </p:cNvSpPr>
          <p:nvPr>
            <p:ph type="title"/>
          </p:nvPr>
        </p:nvSpPr>
        <p:spPr/>
        <p:txBody>
          <a:bodyPr/>
          <a:lstStyle/>
          <a:p>
            <a:r>
              <a:rPr kumimoji="1" lang="en-US" altLang="ja-JP" dirty="0"/>
              <a:t>MLP </a:t>
            </a:r>
            <a:r>
              <a:rPr kumimoji="1" lang="ja-JP" altLang="en-US" dirty="0"/>
              <a:t>によるラベルの学習結果</a:t>
            </a:r>
          </a:p>
        </p:txBody>
      </p:sp>
      <p:sp>
        <p:nvSpPr>
          <p:cNvPr id="4" name="スライド番号プレースホルダー 3">
            <a:extLst>
              <a:ext uri="{FF2B5EF4-FFF2-40B4-BE49-F238E27FC236}">
                <a16:creationId xmlns:a16="http://schemas.microsoft.com/office/drawing/2014/main" id="{C4497C3D-24A2-8987-4B68-1EB116166602}"/>
              </a:ext>
            </a:extLst>
          </p:cNvPr>
          <p:cNvSpPr>
            <a:spLocks noGrp="1"/>
          </p:cNvSpPr>
          <p:nvPr>
            <p:ph type="sldNum" sz="quarter" idx="12"/>
          </p:nvPr>
        </p:nvSpPr>
        <p:spPr/>
        <p:txBody>
          <a:bodyPr/>
          <a:lstStyle/>
          <a:p>
            <a:fld id="{AA33AD68-02DB-4C41-B1AE-499F59C99E0D}" type="slidenum">
              <a:rPr lang="ja-JP" altLang="en-US" smtClean="0"/>
              <a:pPr/>
              <a:t>45</a:t>
            </a:fld>
            <a:endParaRPr lang="ja-JP" altLang="en-US" dirty="0"/>
          </a:p>
        </p:txBody>
      </p:sp>
      <p:sp>
        <p:nvSpPr>
          <p:cNvPr id="7" name="テキスト ボックス 6">
            <a:extLst>
              <a:ext uri="{FF2B5EF4-FFF2-40B4-BE49-F238E27FC236}">
                <a16:creationId xmlns:a16="http://schemas.microsoft.com/office/drawing/2014/main" id="{46F74BAF-6D8C-EE8A-091F-C4FC75114461}"/>
              </a:ext>
            </a:extLst>
          </p:cNvPr>
          <p:cNvSpPr txBox="1"/>
          <p:nvPr/>
        </p:nvSpPr>
        <p:spPr>
          <a:xfrm>
            <a:off x="628649" y="2033337"/>
            <a:ext cx="6544311" cy="3539430"/>
          </a:xfrm>
          <a:prstGeom prst="rect">
            <a:avLst/>
          </a:prstGeom>
          <a:noFill/>
        </p:spPr>
        <p:txBody>
          <a:bodyPr wrap="square" rtlCol="0">
            <a:spAutoFit/>
          </a:bodyPr>
          <a:lstStyle/>
          <a:p>
            <a:endParaRPr kumimoji="1" lang="en-US" altLang="ja-JP" sz="2800" dirty="0"/>
          </a:p>
          <a:p>
            <a:pPr marL="457200" indent="-457200">
              <a:buFont typeface="Arial" panose="020B0604020202020204" pitchFamily="34" charset="0"/>
              <a:buChar char="•"/>
            </a:pPr>
            <a:r>
              <a:rPr kumimoji="1" lang="ja-JP" altLang="en-US" sz="2800" dirty="0"/>
              <a:t>ベースライン</a:t>
            </a:r>
            <a:br>
              <a:rPr kumimoji="1" lang="en-US" altLang="ja-JP" sz="2800" dirty="0"/>
            </a:br>
            <a:r>
              <a:rPr kumimoji="1" lang="ja-JP" altLang="en-US" sz="2800" dirty="0"/>
              <a:t>より高い値</a:t>
            </a:r>
            <a:endParaRPr kumimoji="1" lang="en-US" altLang="ja-JP" sz="2800" dirty="0"/>
          </a:p>
          <a:p>
            <a:pPr marL="457200" indent="-457200">
              <a:buFont typeface="Arial" panose="020B0604020202020204" pitchFamily="34" charset="0"/>
              <a:buChar char="•"/>
            </a:pPr>
            <a:r>
              <a:rPr kumimoji="1" lang="en-US" altLang="ja-JP" sz="2800" dirty="0"/>
              <a:t>1</a:t>
            </a:r>
            <a:r>
              <a:rPr kumimoji="1" lang="ja-JP" altLang="en-US" sz="2800" dirty="0"/>
              <a:t> </a:t>
            </a:r>
            <a:r>
              <a:rPr kumimoji="1" lang="en-US" altLang="ja-JP" sz="2800" dirty="0"/>
              <a:t>epoch</a:t>
            </a:r>
            <a:r>
              <a:rPr kumimoji="1" lang="ja-JP" altLang="en-US" sz="2800" dirty="0"/>
              <a:t> 目で</a:t>
            </a:r>
            <a:br>
              <a:rPr kumimoji="1" lang="en-US" altLang="ja-JP" sz="2800" dirty="0"/>
            </a:br>
            <a:r>
              <a:rPr kumimoji="1" lang="ja-JP" altLang="en-US" sz="2800" dirty="0"/>
              <a:t>大きく </a:t>
            </a:r>
            <a:r>
              <a:rPr kumimoji="1" lang="en-US" altLang="ja-JP" sz="2800" dirty="0"/>
              <a:t>accuracy </a:t>
            </a:r>
            <a:br>
              <a:rPr kumimoji="1" lang="en-US" altLang="ja-JP" sz="2800" dirty="0"/>
            </a:br>
            <a:r>
              <a:rPr kumimoji="1" lang="ja-JP" altLang="en-US" sz="2800" dirty="0"/>
              <a:t>が改善した試行</a:t>
            </a:r>
            <a:br>
              <a:rPr kumimoji="1" lang="en-US" altLang="ja-JP" sz="2800" dirty="0"/>
            </a:br>
            <a:r>
              <a:rPr kumimoji="1" lang="ja-JP" altLang="en-US" sz="2800" dirty="0"/>
              <a:t>の存在</a:t>
            </a:r>
            <a:endParaRPr kumimoji="1" lang="en-US" altLang="ja-JP" sz="2800" dirty="0"/>
          </a:p>
          <a:p>
            <a:r>
              <a:rPr kumimoji="1" lang="en-US" altLang="ja-JP" sz="2800" dirty="0"/>
              <a:t>	</a:t>
            </a:r>
            <a:r>
              <a:rPr kumimoji="1" lang="ja-JP" altLang="en-US" sz="2800" dirty="0"/>
              <a:t>→学習は有意義</a:t>
            </a:r>
            <a:endParaRPr kumimoji="1" lang="en-US" altLang="ja-JP" sz="2800" dirty="0"/>
          </a:p>
        </p:txBody>
      </p:sp>
      <p:pic>
        <p:nvPicPr>
          <p:cNvPr id="9" name="コンテンツ プレースホルダー 8" descr="グラフ, 折れ線グラフ&#10;&#10;自動的に生成された説明">
            <a:extLst>
              <a:ext uri="{FF2B5EF4-FFF2-40B4-BE49-F238E27FC236}">
                <a16:creationId xmlns:a16="http://schemas.microsoft.com/office/drawing/2014/main" id="{B4BFEA3C-807D-DFE0-E872-CEEAB422C2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0320" y="1690690"/>
            <a:ext cx="4685030" cy="3738560"/>
          </a:xfrm>
        </p:spPr>
      </p:pic>
    </p:spTree>
    <p:extLst>
      <p:ext uri="{BB962C8B-B14F-4D97-AF65-F5344CB8AC3E}">
        <p14:creationId xmlns:p14="http://schemas.microsoft.com/office/powerpoint/2010/main" val="604410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8D5C05-2EC3-F75E-FDDB-0A5641576B1A}"/>
              </a:ext>
            </a:extLst>
          </p:cNvPr>
          <p:cNvSpPr>
            <a:spLocks noGrp="1"/>
          </p:cNvSpPr>
          <p:nvPr>
            <p:ph type="title"/>
          </p:nvPr>
        </p:nvSpPr>
        <p:spPr/>
        <p:txBody>
          <a:bodyPr/>
          <a:lstStyle/>
          <a:p>
            <a:r>
              <a:rPr kumimoji="1" lang="en-US" altLang="ja-JP" dirty="0"/>
              <a:t>MLP </a:t>
            </a:r>
            <a:r>
              <a:rPr kumimoji="1" lang="ja-JP" altLang="en-US" dirty="0"/>
              <a:t>によるラベルの学習結果</a:t>
            </a:r>
          </a:p>
        </p:txBody>
      </p:sp>
      <p:sp>
        <p:nvSpPr>
          <p:cNvPr id="3" name="コンテンツ プレースホルダー 2">
            <a:extLst>
              <a:ext uri="{FF2B5EF4-FFF2-40B4-BE49-F238E27FC236}">
                <a16:creationId xmlns:a16="http://schemas.microsoft.com/office/drawing/2014/main" id="{B061E2CF-4A54-71FA-33BD-BE6AEBD5BF18}"/>
              </a:ext>
            </a:extLst>
          </p:cNvPr>
          <p:cNvSpPr>
            <a:spLocks noGrp="1"/>
          </p:cNvSpPr>
          <p:nvPr>
            <p:ph idx="1"/>
          </p:nvPr>
        </p:nvSpPr>
        <p:spPr/>
        <p:txBody>
          <a:bodyPr/>
          <a:lstStyle/>
          <a:p>
            <a:r>
              <a:rPr kumimoji="1" lang="en-US" altLang="ja-JP" dirty="0"/>
              <a:t>train </a:t>
            </a:r>
            <a:r>
              <a:rPr kumimoji="1" lang="ja-JP" altLang="en-US" dirty="0"/>
              <a:t>は </a:t>
            </a:r>
            <a:r>
              <a:rPr kumimoji="1" lang="en-US" altLang="ja-JP" dirty="0"/>
              <a:t>0.4</a:t>
            </a:r>
            <a:r>
              <a:rPr kumimoji="1" lang="ja-JP" altLang="en-US" dirty="0"/>
              <a:t>，</a:t>
            </a:r>
            <a:br>
              <a:rPr lang="en-US" altLang="ja-JP" dirty="0"/>
            </a:br>
            <a:r>
              <a:rPr lang="en-US" altLang="ja-JP" dirty="0"/>
              <a:t>valid</a:t>
            </a:r>
            <a:r>
              <a:rPr lang="ja-JP" altLang="en-US" dirty="0"/>
              <a:t> は</a:t>
            </a:r>
            <a:r>
              <a:rPr lang="en-US" altLang="ja-JP" dirty="0"/>
              <a:t> 0.5</a:t>
            </a:r>
            <a:br>
              <a:rPr lang="en-US" altLang="ja-JP" dirty="0"/>
            </a:br>
            <a:r>
              <a:rPr lang="ja-JP" altLang="en-US" dirty="0"/>
              <a:t>程度に留まる</a:t>
            </a:r>
            <a:endParaRPr lang="en-US" altLang="ja-JP" dirty="0"/>
          </a:p>
          <a:p>
            <a:pPr marL="0" indent="0">
              <a:buNone/>
            </a:pPr>
            <a:r>
              <a:rPr lang="ja-JP" altLang="en-US" dirty="0"/>
              <a:t>→より良い学習の</a:t>
            </a:r>
            <a:br>
              <a:rPr lang="en-US" altLang="ja-JP" dirty="0"/>
            </a:br>
            <a:r>
              <a:rPr lang="ja-JP" altLang="en-US" dirty="0"/>
              <a:t>　必要性</a:t>
            </a:r>
            <a:endParaRPr kumimoji="1" lang="en-US" altLang="ja-JP" dirty="0"/>
          </a:p>
        </p:txBody>
      </p:sp>
      <p:sp>
        <p:nvSpPr>
          <p:cNvPr id="4" name="スライド番号プレースホルダー 3">
            <a:extLst>
              <a:ext uri="{FF2B5EF4-FFF2-40B4-BE49-F238E27FC236}">
                <a16:creationId xmlns:a16="http://schemas.microsoft.com/office/drawing/2014/main" id="{9712CF6F-ED8C-5CFF-34C7-B759BE0D6138}"/>
              </a:ext>
            </a:extLst>
          </p:cNvPr>
          <p:cNvSpPr>
            <a:spLocks noGrp="1"/>
          </p:cNvSpPr>
          <p:nvPr>
            <p:ph type="sldNum" sz="quarter" idx="12"/>
          </p:nvPr>
        </p:nvSpPr>
        <p:spPr/>
        <p:txBody>
          <a:bodyPr/>
          <a:lstStyle/>
          <a:p>
            <a:fld id="{AA33AD68-02DB-4C41-B1AE-499F59C99E0D}" type="slidenum">
              <a:rPr lang="ja-JP" altLang="en-US" smtClean="0"/>
              <a:pPr/>
              <a:t>46</a:t>
            </a:fld>
            <a:endParaRPr lang="ja-JP" altLang="en-US" dirty="0"/>
          </a:p>
        </p:txBody>
      </p:sp>
      <p:pic>
        <p:nvPicPr>
          <p:cNvPr id="10" name="図 9" descr="グラフ, 折れ線グラフ&#10;&#10;自動的に生成された説明">
            <a:extLst>
              <a:ext uri="{FF2B5EF4-FFF2-40B4-BE49-F238E27FC236}">
                <a16:creationId xmlns:a16="http://schemas.microsoft.com/office/drawing/2014/main" id="{96B0CDB0-B196-A6C8-69B4-757DC9B83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833" y="1937513"/>
            <a:ext cx="4756150" cy="3795312"/>
          </a:xfrm>
          <a:prstGeom prst="rect">
            <a:avLst/>
          </a:prstGeom>
        </p:spPr>
      </p:pic>
    </p:spTree>
    <p:extLst>
      <p:ext uri="{BB962C8B-B14F-4D97-AF65-F5344CB8AC3E}">
        <p14:creationId xmlns:p14="http://schemas.microsoft.com/office/powerpoint/2010/main" val="1408542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ツリーマップ図&#10;&#10;自動的に生成された説明">
            <a:extLst>
              <a:ext uri="{FF2B5EF4-FFF2-40B4-BE49-F238E27FC236}">
                <a16:creationId xmlns:a16="http://schemas.microsoft.com/office/drawing/2014/main" id="{5193931F-0189-70BD-658F-57D7C3420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534" y="1690689"/>
            <a:ext cx="5279136" cy="3959352"/>
          </a:xfrm>
          <a:prstGeom prst="rect">
            <a:avLst/>
          </a:prstGeom>
        </p:spPr>
      </p:pic>
      <p:sp>
        <p:nvSpPr>
          <p:cNvPr id="3" name="コンテンツ プレースホルダー 2">
            <a:extLst>
              <a:ext uri="{FF2B5EF4-FFF2-40B4-BE49-F238E27FC236}">
                <a16:creationId xmlns:a16="http://schemas.microsoft.com/office/drawing/2014/main" id="{BCA07419-C780-A0EA-CDBD-CA98D0F1E71A}"/>
              </a:ext>
            </a:extLst>
          </p:cNvPr>
          <p:cNvSpPr>
            <a:spLocks noGrp="1"/>
          </p:cNvSpPr>
          <p:nvPr>
            <p:ph idx="1"/>
          </p:nvPr>
        </p:nvSpPr>
        <p:spPr>
          <a:xfrm>
            <a:off x="1503680" y="2161674"/>
            <a:ext cx="1592879" cy="3375080"/>
          </a:xfrm>
        </p:spPr>
        <p:txBody>
          <a:bodyPr>
            <a:normAutofit/>
          </a:bodyPr>
          <a:lstStyle/>
          <a:p>
            <a:pPr marL="0" indent="0">
              <a:buNone/>
            </a:pPr>
            <a:r>
              <a:rPr lang="en-US" altLang="ja-JP" sz="2000" dirty="0">
                <a:cs typeface="Times New Roman" panose="02020603050405020304" pitchFamily="18" charset="0"/>
              </a:rPr>
              <a:t>joy</a:t>
            </a:r>
          </a:p>
          <a:p>
            <a:pPr marL="0" indent="0">
              <a:buNone/>
            </a:pPr>
            <a:r>
              <a:rPr lang="en-US" altLang="ja-JP" sz="2000" dirty="0">
                <a:cs typeface="Times New Roman" panose="02020603050405020304" pitchFamily="18" charset="0"/>
              </a:rPr>
              <a:t>anticipation</a:t>
            </a:r>
          </a:p>
          <a:p>
            <a:pPr marL="0" indent="0">
              <a:buNone/>
            </a:pPr>
            <a:r>
              <a:rPr lang="en-US" altLang="ja-JP" sz="2000" dirty="0">
                <a:cs typeface="Times New Roman" panose="02020603050405020304" pitchFamily="18" charset="0"/>
              </a:rPr>
              <a:t>anger</a:t>
            </a:r>
          </a:p>
          <a:p>
            <a:pPr marL="0" indent="0">
              <a:buNone/>
            </a:pPr>
            <a:r>
              <a:rPr lang="en-US" altLang="ja-JP" sz="2000" dirty="0">
                <a:cs typeface="Times New Roman" panose="02020603050405020304" pitchFamily="18" charset="0"/>
              </a:rPr>
              <a:t>trust</a:t>
            </a:r>
          </a:p>
          <a:p>
            <a:pPr marL="0" indent="0">
              <a:buNone/>
            </a:pPr>
            <a:r>
              <a:rPr lang="en-US" altLang="ja-JP" sz="2000" dirty="0">
                <a:cs typeface="Times New Roman" panose="02020603050405020304" pitchFamily="18" charset="0"/>
              </a:rPr>
              <a:t>sadness</a:t>
            </a:r>
          </a:p>
          <a:p>
            <a:pPr marL="0" indent="0">
              <a:buNone/>
            </a:pPr>
            <a:r>
              <a:rPr lang="en-US" altLang="ja-JP" sz="2000" dirty="0">
                <a:cs typeface="Times New Roman" panose="02020603050405020304" pitchFamily="18" charset="0"/>
              </a:rPr>
              <a:t>surprise</a:t>
            </a:r>
          </a:p>
          <a:p>
            <a:pPr marL="0" indent="0">
              <a:buNone/>
            </a:pPr>
            <a:r>
              <a:rPr lang="en-US" altLang="ja-JP" sz="2000" dirty="0">
                <a:cs typeface="Times New Roman" panose="02020603050405020304" pitchFamily="18" charset="0"/>
              </a:rPr>
              <a:t>fear</a:t>
            </a:r>
          </a:p>
          <a:p>
            <a:pPr marL="0" indent="0">
              <a:buNone/>
            </a:pPr>
            <a:r>
              <a:rPr lang="en-US" altLang="ja-JP" sz="2000" dirty="0">
                <a:cs typeface="Times New Roman" panose="02020603050405020304" pitchFamily="18" charset="0"/>
              </a:rPr>
              <a:t>disgust</a:t>
            </a:r>
          </a:p>
        </p:txBody>
      </p:sp>
      <p:sp>
        <p:nvSpPr>
          <p:cNvPr id="4" name="スライド番号プレースホルダー 3">
            <a:extLst>
              <a:ext uri="{FF2B5EF4-FFF2-40B4-BE49-F238E27FC236}">
                <a16:creationId xmlns:a16="http://schemas.microsoft.com/office/drawing/2014/main" id="{DD8E7783-C3D5-8731-3D6F-5F71C0FDE457}"/>
              </a:ext>
            </a:extLst>
          </p:cNvPr>
          <p:cNvSpPr>
            <a:spLocks noGrp="1"/>
          </p:cNvSpPr>
          <p:nvPr>
            <p:ph type="sldNum" sz="quarter" idx="12"/>
          </p:nvPr>
        </p:nvSpPr>
        <p:spPr/>
        <p:txBody>
          <a:bodyPr/>
          <a:lstStyle/>
          <a:p>
            <a:fld id="{AA33AD68-02DB-4C41-B1AE-499F59C99E0D}" type="slidenum">
              <a:rPr lang="ja-JP" altLang="en-US" smtClean="0"/>
              <a:pPr/>
              <a:t>47</a:t>
            </a:fld>
            <a:endParaRPr lang="ja-JP" altLang="en-US" dirty="0"/>
          </a:p>
        </p:txBody>
      </p:sp>
      <p:sp>
        <p:nvSpPr>
          <p:cNvPr id="5" name="タイトル 1">
            <a:extLst>
              <a:ext uri="{FF2B5EF4-FFF2-40B4-BE49-F238E27FC236}">
                <a16:creationId xmlns:a16="http://schemas.microsoft.com/office/drawing/2014/main" id="{440D0776-A5DD-C151-5AFC-A9ED4746723D}"/>
              </a:ext>
            </a:extLst>
          </p:cNvPr>
          <p:cNvSpPr>
            <a:spLocks noGrp="1"/>
          </p:cNvSpPr>
          <p:nvPr>
            <p:ph type="title"/>
          </p:nvPr>
        </p:nvSpPr>
        <p:spPr>
          <a:xfrm>
            <a:off x="628650" y="365126"/>
            <a:ext cx="7886700" cy="1325563"/>
          </a:xfrm>
        </p:spPr>
        <p:txBody>
          <a:bodyPr/>
          <a:lstStyle/>
          <a:p>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r>
              <a:rPr lang="ja-JP" altLang="en-US" dirty="0">
                <a:latin typeface="Times New Roman" panose="02020603050405020304" pitchFamily="18" charset="0"/>
                <a:cs typeface="Times New Roman" panose="02020603050405020304" pitchFamily="18" charset="0"/>
              </a:rPr>
              <a:t> の評価結果</a:t>
            </a:r>
            <a:endParaRPr kumimoji="1" lang="ja-JP" altLang="en-US" dirty="0"/>
          </a:p>
        </p:txBody>
      </p:sp>
      <p:sp>
        <p:nvSpPr>
          <p:cNvPr id="2" name="テキスト ボックス 1">
            <a:extLst>
              <a:ext uri="{FF2B5EF4-FFF2-40B4-BE49-F238E27FC236}">
                <a16:creationId xmlns:a16="http://schemas.microsoft.com/office/drawing/2014/main" id="{2A51C865-7D97-120E-DD20-4A9A3524E069}"/>
              </a:ext>
            </a:extLst>
          </p:cNvPr>
          <p:cNvSpPr txBox="1"/>
          <p:nvPr/>
        </p:nvSpPr>
        <p:spPr>
          <a:xfrm>
            <a:off x="3213283" y="1715637"/>
            <a:ext cx="701040" cy="369332"/>
          </a:xfrm>
          <a:prstGeom prst="rect">
            <a:avLst/>
          </a:prstGeom>
          <a:noFill/>
        </p:spPr>
        <p:txBody>
          <a:bodyPr wrap="square" rtlCol="0">
            <a:spAutoFit/>
          </a:bodyPr>
          <a:lstStyle/>
          <a:p>
            <a:pPr algn="ctr"/>
            <a:r>
              <a:rPr kumimoji="1" lang="ja-JP" altLang="en-US" dirty="0"/>
              <a:t>日常</a:t>
            </a:r>
          </a:p>
        </p:txBody>
      </p:sp>
      <p:cxnSp>
        <p:nvCxnSpPr>
          <p:cNvPr id="8" name="直線コネクタ 7">
            <a:extLst>
              <a:ext uri="{FF2B5EF4-FFF2-40B4-BE49-F238E27FC236}">
                <a16:creationId xmlns:a16="http://schemas.microsoft.com/office/drawing/2014/main" id="{B423147D-1D31-AD0E-85E8-4433315E8EB2}"/>
              </a:ext>
            </a:extLst>
          </p:cNvPr>
          <p:cNvCxnSpPr>
            <a:cxnSpLocks/>
          </p:cNvCxnSpPr>
          <p:nvPr/>
        </p:nvCxnSpPr>
        <p:spPr>
          <a:xfrm>
            <a:off x="3965622" y="1690689"/>
            <a:ext cx="15854" cy="3777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5FF781D-4CB9-FCC0-6976-EEFEA9743112}"/>
              </a:ext>
            </a:extLst>
          </p:cNvPr>
          <p:cNvCxnSpPr>
            <a:cxnSpLocks/>
          </p:cNvCxnSpPr>
          <p:nvPr/>
        </p:nvCxnSpPr>
        <p:spPr>
          <a:xfrm>
            <a:off x="4783820" y="1690689"/>
            <a:ext cx="3596" cy="3777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F31FE22F-92B6-F8C4-715A-2F6D52049285}"/>
              </a:ext>
            </a:extLst>
          </p:cNvPr>
          <p:cNvCxnSpPr>
            <a:cxnSpLocks/>
          </p:cNvCxnSpPr>
          <p:nvPr/>
        </p:nvCxnSpPr>
        <p:spPr>
          <a:xfrm>
            <a:off x="5612300" y="1690689"/>
            <a:ext cx="0" cy="3777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8CC141A-4507-E203-7513-F52F4FFAD61A}"/>
              </a:ext>
            </a:extLst>
          </p:cNvPr>
          <p:cNvSpPr txBox="1"/>
          <p:nvPr/>
        </p:nvSpPr>
        <p:spPr>
          <a:xfrm>
            <a:off x="4015193" y="1705956"/>
            <a:ext cx="701040" cy="369332"/>
          </a:xfrm>
          <a:prstGeom prst="rect">
            <a:avLst/>
          </a:prstGeom>
          <a:noFill/>
        </p:spPr>
        <p:txBody>
          <a:bodyPr wrap="square" rtlCol="0">
            <a:spAutoFit/>
          </a:bodyPr>
          <a:lstStyle/>
          <a:p>
            <a:pPr algn="ctr"/>
            <a:r>
              <a:rPr kumimoji="1" lang="ja-JP" altLang="en-US" dirty="0"/>
              <a:t>良い</a:t>
            </a:r>
          </a:p>
        </p:txBody>
      </p:sp>
      <p:sp>
        <p:nvSpPr>
          <p:cNvPr id="16" name="テキスト ボックス 15">
            <a:extLst>
              <a:ext uri="{FF2B5EF4-FFF2-40B4-BE49-F238E27FC236}">
                <a16:creationId xmlns:a16="http://schemas.microsoft.com/office/drawing/2014/main" id="{3CC53050-D3D9-A555-E858-E347D9F4557B}"/>
              </a:ext>
            </a:extLst>
          </p:cNvPr>
          <p:cNvSpPr txBox="1"/>
          <p:nvPr/>
        </p:nvSpPr>
        <p:spPr>
          <a:xfrm>
            <a:off x="4841875" y="1705956"/>
            <a:ext cx="701040" cy="369332"/>
          </a:xfrm>
          <a:prstGeom prst="rect">
            <a:avLst/>
          </a:prstGeom>
          <a:noFill/>
        </p:spPr>
        <p:txBody>
          <a:bodyPr wrap="square" rtlCol="0">
            <a:spAutoFit/>
          </a:bodyPr>
          <a:lstStyle/>
          <a:p>
            <a:pPr algn="ctr"/>
            <a:r>
              <a:rPr kumimoji="1" lang="ja-JP" altLang="en-US" dirty="0"/>
              <a:t>悪い</a:t>
            </a:r>
          </a:p>
        </p:txBody>
      </p:sp>
      <p:sp>
        <p:nvSpPr>
          <p:cNvPr id="17" name="テキスト ボックス 16">
            <a:extLst>
              <a:ext uri="{FF2B5EF4-FFF2-40B4-BE49-F238E27FC236}">
                <a16:creationId xmlns:a16="http://schemas.microsoft.com/office/drawing/2014/main" id="{E12307B4-28CF-5384-5C02-8804A7670F88}"/>
              </a:ext>
            </a:extLst>
          </p:cNvPr>
          <p:cNvSpPr txBox="1"/>
          <p:nvPr/>
        </p:nvSpPr>
        <p:spPr>
          <a:xfrm>
            <a:off x="5589760" y="1577137"/>
            <a:ext cx="1164419" cy="646331"/>
          </a:xfrm>
          <a:prstGeom prst="rect">
            <a:avLst/>
          </a:prstGeom>
          <a:noFill/>
        </p:spPr>
        <p:txBody>
          <a:bodyPr wrap="square" rtlCol="0">
            <a:spAutoFit/>
          </a:bodyPr>
          <a:lstStyle/>
          <a:p>
            <a:pPr algn="ctr"/>
            <a:r>
              <a:rPr kumimoji="1" lang="ja-JP" altLang="en-US" dirty="0"/>
              <a:t>ペルソナ関連</a:t>
            </a:r>
          </a:p>
        </p:txBody>
      </p:sp>
      <p:sp>
        <p:nvSpPr>
          <p:cNvPr id="18" name="テキスト ボックス 17">
            <a:extLst>
              <a:ext uri="{FF2B5EF4-FFF2-40B4-BE49-F238E27FC236}">
                <a16:creationId xmlns:a16="http://schemas.microsoft.com/office/drawing/2014/main" id="{D44DE746-901B-1D69-C153-A1C80CB9B646}"/>
              </a:ext>
            </a:extLst>
          </p:cNvPr>
          <p:cNvSpPr txBox="1"/>
          <p:nvPr/>
        </p:nvSpPr>
        <p:spPr>
          <a:xfrm>
            <a:off x="974033" y="5338584"/>
            <a:ext cx="6148127"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a:t>属性ごとに傾向</a:t>
            </a:r>
            <a:endParaRPr kumimoji="1" lang="en-US" altLang="ja-JP" sz="2400" dirty="0"/>
          </a:p>
          <a:p>
            <a:pPr marL="342900" indent="-342900">
              <a:buFont typeface="Arial" panose="020B0604020202020204" pitchFamily="34" charset="0"/>
              <a:buChar char="•"/>
            </a:pPr>
            <a:r>
              <a:rPr kumimoji="1" lang="ja-JP" altLang="en-US" sz="2400" dirty="0"/>
              <a:t>ペルソナを反映した評価値</a:t>
            </a:r>
            <a:endParaRPr kumimoji="1" lang="en-US" altLang="ja-JP" sz="2400" dirty="0"/>
          </a:p>
          <a:p>
            <a:pPr marL="342900" indent="-342900">
              <a:buFont typeface="Arial" panose="020B0604020202020204" pitchFamily="34" charset="0"/>
              <a:buChar char="•"/>
            </a:pPr>
            <a:r>
              <a:rPr kumimoji="1" lang="ja-JP" altLang="en-US" sz="2400" dirty="0"/>
              <a:t>好意的な感情への偏り</a:t>
            </a:r>
            <a:endParaRPr kumimoji="1" lang="en-US" altLang="ja-JP" sz="2400" dirty="0"/>
          </a:p>
          <a:p>
            <a:endParaRPr kumimoji="1" lang="ja-JP" altLang="en-US" sz="2400" dirty="0"/>
          </a:p>
        </p:txBody>
      </p:sp>
    </p:spTree>
    <p:extLst>
      <p:ext uri="{BB962C8B-B14F-4D97-AF65-F5344CB8AC3E}">
        <p14:creationId xmlns:p14="http://schemas.microsoft.com/office/powerpoint/2010/main" val="1372893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2DF5E-4468-B895-13BD-88F1FB98A1D3}"/>
              </a:ext>
            </a:extLst>
          </p:cNvPr>
          <p:cNvSpPr>
            <a:spLocks noGrp="1"/>
          </p:cNvSpPr>
          <p:nvPr>
            <p:ph type="title"/>
          </p:nvPr>
        </p:nvSpPr>
        <p:spPr/>
        <p:txBody>
          <a:bodyPr/>
          <a:lstStyle/>
          <a:p>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r>
              <a:rPr lang="ja-JP" altLang="en-US" dirty="0"/>
              <a:t> の評価結果</a:t>
            </a:r>
            <a:endParaRPr kumimoji="1" lang="ja-JP" altLang="en-US" dirty="0"/>
          </a:p>
        </p:txBody>
      </p:sp>
      <p:sp>
        <p:nvSpPr>
          <p:cNvPr id="4" name="スライド番号プレースホルダー 3">
            <a:extLst>
              <a:ext uri="{FF2B5EF4-FFF2-40B4-BE49-F238E27FC236}">
                <a16:creationId xmlns:a16="http://schemas.microsoft.com/office/drawing/2014/main" id="{9A33B13C-84AA-FFAC-7229-A15E4D504FBE}"/>
              </a:ext>
            </a:extLst>
          </p:cNvPr>
          <p:cNvSpPr>
            <a:spLocks noGrp="1"/>
          </p:cNvSpPr>
          <p:nvPr>
            <p:ph type="sldNum" sz="quarter" idx="12"/>
          </p:nvPr>
        </p:nvSpPr>
        <p:spPr/>
        <p:txBody>
          <a:bodyPr/>
          <a:lstStyle/>
          <a:p>
            <a:fld id="{AA33AD68-02DB-4C41-B1AE-499F59C99E0D}" type="slidenum">
              <a:rPr lang="ja-JP" altLang="en-US" smtClean="0"/>
              <a:pPr/>
              <a:t>48</a:t>
            </a:fld>
            <a:endParaRPr lang="ja-JP" altLang="en-US" dirty="0"/>
          </a:p>
        </p:txBody>
      </p:sp>
      <p:pic>
        <p:nvPicPr>
          <p:cNvPr id="12" name="コンテンツ プレースホルダー 11" descr="グラフ, ツリーマップ図&#10;&#10;自動的に生成された説明">
            <a:extLst>
              <a:ext uri="{FF2B5EF4-FFF2-40B4-BE49-F238E27FC236}">
                <a16:creationId xmlns:a16="http://schemas.microsoft.com/office/drawing/2014/main" id="{70EF2E50-2B25-8F04-6EA9-D35D697763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75783" y="1800851"/>
            <a:ext cx="4429257" cy="3486685"/>
          </a:xfrm>
        </p:spPr>
      </p:pic>
      <p:sp>
        <p:nvSpPr>
          <p:cNvPr id="9" name="コンテンツ プレースホルダー 2">
            <a:extLst>
              <a:ext uri="{FF2B5EF4-FFF2-40B4-BE49-F238E27FC236}">
                <a16:creationId xmlns:a16="http://schemas.microsoft.com/office/drawing/2014/main" id="{BB1F373A-DFD1-CEFE-B636-8E729B3A1A16}"/>
              </a:ext>
            </a:extLst>
          </p:cNvPr>
          <p:cNvSpPr txBox="1">
            <a:spLocks/>
          </p:cNvSpPr>
          <p:nvPr/>
        </p:nvSpPr>
        <p:spPr>
          <a:xfrm>
            <a:off x="1456129" y="1944554"/>
            <a:ext cx="1592879" cy="3375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cs typeface="Times New Roman" panose="02020603050405020304" pitchFamily="18" charset="0"/>
              </a:rPr>
              <a:t>joy</a:t>
            </a:r>
          </a:p>
          <a:p>
            <a:pPr marL="0" indent="0">
              <a:buFont typeface="Arial" panose="020B0604020202020204" pitchFamily="34" charset="0"/>
              <a:buNone/>
            </a:pPr>
            <a:r>
              <a:rPr lang="en-US" altLang="ja-JP" sz="2000" dirty="0">
                <a:cs typeface="Times New Roman" panose="02020603050405020304" pitchFamily="18" charset="0"/>
              </a:rPr>
              <a:t>anticipation</a:t>
            </a:r>
          </a:p>
          <a:p>
            <a:pPr marL="0" indent="0">
              <a:buFont typeface="Arial" panose="020B0604020202020204" pitchFamily="34" charset="0"/>
              <a:buNone/>
            </a:pPr>
            <a:r>
              <a:rPr lang="en-US" altLang="ja-JP" sz="2000" dirty="0">
                <a:cs typeface="Times New Roman" panose="02020603050405020304" pitchFamily="18" charset="0"/>
              </a:rPr>
              <a:t>anger</a:t>
            </a:r>
          </a:p>
          <a:p>
            <a:pPr marL="0" indent="0">
              <a:buFont typeface="Arial" panose="020B0604020202020204" pitchFamily="34" charset="0"/>
              <a:buNone/>
            </a:pPr>
            <a:r>
              <a:rPr lang="en-US" altLang="ja-JP" sz="2000" dirty="0">
                <a:cs typeface="Times New Roman" panose="02020603050405020304" pitchFamily="18" charset="0"/>
              </a:rPr>
              <a:t>trust</a:t>
            </a:r>
          </a:p>
          <a:p>
            <a:pPr marL="0" indent="0">
              <a:buFont typeface="Arial" panose="020B0604020202020204" pitchFamily="34" charset="0"/>
              <a:buNone/>
            </a:pPr>
            <a:r>
              <a:rPr lang="en-US" altLang="ja-JP" sz="2000" dirty="0">
                <a:cs typeface="Times New Roman" panose="02020603050405020304" pitchFamily="18" charset="0"/>
              </a:rPr>
              <a:t>sadness</a:t>
            </a:r>
          </a:p>
          <a:p>
            <a:pPr marL="0" indent="0">
              <a:buFont typeface="Arial" panose="020B0604020202020204" pitchFamily="34" charset="0"/>
              <a:buNone/>
            </a:pPr>
            <a:r>
              <a:rPr lang="en-US" altLang="ja-JP" sz="2000" dirty="0">
                <a:cs typeface="Times New Roman" panose="02020603050405020304" pitchFamily="18" charset="0"/>
              </a:rPr>
              <a:t>surprise</a:t>
            </a:r>
          </a:p>
          <a:p>
            <a:pPr marL="0" indent="0">
              <a:buFont typeface="Arial" panose="020B0604020202020204" pitchFamily="34" charset="0"/>
              <a:buNone/>
            </a:pPr>
            <a:r>
              <a:rPr lang="en-US" altLang="ja-JP" sz="2000" dirty="0">
                <a:cs typeface="Times New Roman" panose="02020603050405020304" pitchFamily="18" charset="0"/>
              </a:rPr>
              <a:t>fear</a:t>
            </a:r>
          </a:p>
          <a:p>
            <a:pPr marL="0" indent="0">
              <a:buFont typeface="Arial" panose="020B0604020202020204" pitchFamily="34" charset="0"/>
              <a:buNone/>
            </a:pPr>
            <a:r>
              <a:rPr lang="en-US" altLang="ja-JP" sz="2000" dirty="0">
                <a:cs typeface="Times New Roman" panose="02020603050405020304" pitchFamily="18" charset="0"/>
              </a:rPr>
              <a:t>disgust</a:t>
            </a:r>
          </a:p>
        </p:txBody>
      </p:sp>
      <p:cxnSp>
        <p:nvCxnSpPr>
          <p:cNvPr id="10" name="直線コネクタ 9">
            <a:extLst>
              <a:ext uri="{FF2B5EF4-FFF2-40B4-BE49-F238E27FC236}">
                <a16:creationId xmlns:a16="http://schemas.microsoft.com/office/drawing/2014/main" id="{884858F3-207D-EB7A-7514-23A98EE61AEB}"/>
              </a:ext>
            </a:extLst>
          </p:cNvPr>
          <p:cNvCxnSpPr>
            <a:cxnSpLocks/>
          </p:cNvCxnSpPr>
          <p:nvPr/>
        </p:nvCxnSpPr>
        <p:spPr>
          <a:xfrm>
            <a:off x="4805196" y="1621160"/>
            <a:ext cx="0" cy="36663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EBB7E54-0BCC-B801-5C9D-D926A799432E}"/>
              </a:ext>
            </a:extLst>
          </p:cNvPr>
          <p:cNvSpPr txBox="1"/>
          <p:nvPr/>
        </p:nvSpPr>
        <p:spPr>
          <a:xfrm>
            <a:off x="3485625" y="1575222"/>
            <a:ext cx="1005840" cy="369332"/>
          </a:xfrm>
          <a:prstGeom prst="rect">
            <a:avLst/>
          </a:prstGeom>
          <a:noFill/>
        </p:spPr>
        <p:txBody>
          <a:bodyPr wrap="square" rtlCol="0">
            <a:spAutoFit/>
          </a:bodyPr>
          <a:lstStyle/>
          <a:p>
            <a:pPr algn="ctr"/>
            <a:r>
              <a:rPr kumimoji="1" lang="ja-JP" altLang="en-US" dirty="0"/>
              <a:t>風景</a:t>
            </a:r>
          </a:p>
        </p:txBody>
      </p:sp>
      <p:sp>
        <p:nvSpPr>
          <p:cNvPr id="15" name="テキスト ボックス 14">
            <a:extLst>
              <a:ext uri="{FF2B5EF4-FFF2-40B4-BE49-F238E27FC236}">
                <a16:creationId xmlns:a16="http://schemas.microsoft.com/office/drawing/2014/main" id="{E208EDE8-A36D-9F30-61C6-44C8A2D20CDF}"/>
              </a:ext>
            </a:extLst>
          </p:cNvPr>
          <p:cNvSpPr txBox="1"/>
          <p:nvPr/>
        </p:nvSpPr>
        <p:spPr>
          <a:xfrm>
            <a:off x="4903004" y="1595868"/>
            <a:ext cx="1569660" cy="369332"/>
          </a:xfrm>
          <a:prstGeom prst="rect">
            <a:avLst/>
          </a:prstGeom>
          <a:noFill/>
        </p:spPr>
        <p:txBody>
          <a:bodyPr wrap="none" rtlCol="0">
            <a:spAutoFit/>
          </a:bodyPr>
          <a:lstStyle/>
          <a:p>
            <a:r>
              <a:rPr kumimoji="1" lang="ja-JP" altLang="en-US" dirty="0"/>
              <a:t>ペルソナ関連</a:t>
            </a:r>
          </a:p>
        </p:txBody>
      </p:sp>
      <p:sp>
        <p:nvSpPr>
          <p:cNvPr id="16" name="テキスト ボックス 15">
            <a:extLst>
              <a:ext uri="{FF2B5EF4-FFF2-40B4-BE49-F238E27FC236}">
                <a16:creationId xmlns:a16="http://schemas.microsoft.com/office/drawing/2014/main" id="{2B546746-9C1E-9D23-FDDC-032FF7B84599}"/>
              </a:ext>
            </a:extLst>
          </p:cNvPr>
          <p:cNvSpPr txBox="1"/>
          <p:nvPr/>
        </p:nvSpPr>
        <p:spPr>
          <a:xfrm>
            <a:off x="987534" y="5319634"/>
            <a:ext cx="5821680" cy="830997"/>
          </a:xfrm>
          <a:prstGeom prst="rect">
            <a:avLst/>
          </a:prstGeom>
          <a:noFill/>
        </p:spPr>
        <p:txBody>
          <a:bodyPr wrap="square" rtlCol="0">
            <a:spAutoFit/>
          </a:bodyPr>
          <a:lstStyle/>
          <a:p>
            <a:r>
              <a:rPr kumimoji="1" lang="ja-JP" altLang="en-US" sz="2400" dirty="0"/>
              <a:t>ペルソナ関連の画像では，好意的な感情と否定的な感情が両極端</a:t>
            </a:r>
          </a:p>
        </p:txBody>
      </p:sp>
    </p:spTree>
    <p:extLst>
      <p:ext uri="{BB962C8B-B14F-4D97-AF65-F5344CB8AC3E}">
        <p14:creationId xmlns:p14="http://schemas.microsoft.com/office/powerpoint/2010/main" val="1897293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443F0-ECA6-04DA-B1F3-2E66E37D9CEB}"/>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1A43842B-376F-AC0D-EFFE-9026C842812F}"/>
              </a:ext>
            </a:extLst>
          </p:cNvPr>
          <p:cNvSpPr>
            <a:spLocks noGrp="1"/>
          </p:cNvSpPr>
          <p:nvPr>
            <p:ph idx="1"/>
          </p:nvPr>
        </p:nvSpPr>
        <p:spPr>
          <a:xfrm>
            <a:off x="628650" y="1806222"/>
            <a:ext cx="7886700" cy="4401537"/>
          </a:xfrm>
        </p:spPr>
        <p:txBody>
          <a:bodyPr>
            <a:normAutofit/>
          </a:bodyPr>
          <a:lstStyle/>
          <a:p>
            <a:r>
              <a:rPr lang="ja-JP" altLang="en-US" dirty="0"/>
              <a:t>本研究では </a:t>
            </a:r>
            <a:r>
              <a:rPr lang="en-US" altLang="ja-JP" dirty="0"/>
              <a:t>LLM </a:t>
            </a:r>
            <a:r>
              <a:rPr lang="ja-JP" altLang="en-US" dirty="0"/>
              <a:t>によって飛躍的に進歩したキャラクターとの対話に着目</a:t>
            </a:r>
            <a:endParaRPr lang="en-US" altLang="ja-JP" dirty="0"/>
          </a:p>
          <a:p>
            <a:endParaRPr lang="en-US" altLang="ja-JP" dirty="0"/>
          </a:p>
          <a:p>
            <a:r>
              <a:rPr lang="ja-JP" altLang="en-US" dirty="0"/>
              <a:t>キャラクターの特性を踏まえた自発的な発話に関する研究は未だ報告されていない</a:t>
            </a:r>
            <a:endParaRPr lang="en-US" altLang="ja-JP" dirty="0"/>
          </a:p>
          <a:p>
            <a:pPr marL="0" indent="0">
              <a:buNone/>
            </a:pPr>
            <a:endParaRPr lang="en-US" altLang="ja-JP" dirty="0"/>
          </a:p>
          <a:p>
            <a:pPr marL="0" indent="0">
              <a:buNone/>
            </a:pPr>
            <a:r>
              <a:rPr lang="ja-JP" altLang="en-US" b="1" u="sng" dirty="0"/>
              <a:t>キャラクターのほうから話しかけてほしい！</a:t>
            </a:r>
            <a:endParaRPr lang="en-US" altLang="ja-JP" b="1" u="sng" dirty="0"/>
          </a:p>
          <a:p>
            <a:pPr marL="0" indent="0">
              <a:buNone/>
            </a:pPr>
            <a:r>
              <a:rPr lang="ja-JP" altLang="en-US" dirty="0"/>
              <a:t>→</a:t>
            </a:r>
            <a:r>
              <a:rPr lang="ja-JP" altLang="en-US" b="1" dirty="0">
                <a:solidFill>
                  <a:srgbClr val="FF0000"/>
                </a:solidFill>
              </a:rPr>
              <a:t>周辺状態と内部状態から感情を評価し，</a:t>
            </a:r>
            <a:endParaRPr lang="en-US" altLang="ja-JP" b="1" dirty="0">
              <a:solidFill>
                <a:srgbClr val="FF0000"/>
              </a:solidFill>
            </a:endParaRPr>
          </a:p>
          <a:p>
            <a:pPr marL="0" indent="0">
              <a:buNone/>
            </a:pPr>
            <a:r>
              <a:rPr lang="ja-JP" altLang="en-US" b="1" dirty="0">
                <a:solidFill>
                  <a:srgbClr val="FF0000"/>
                </a:solidFill>
              </a:rPr>
              <a:t>　発話の有無を決定する感情解析の導入</a:t>
            </a:r>
            <a:endParaRPr lang="en-US" altLang="ja-JP" b="1" dirty="0">
              <a:solidFill>
                <a:srgbClr val="FF0000"/>
              </a:solidFill>
            </a:endParaRPr>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9E271655-88C3-DA31-98D3-EA04C34E9BF1}"/>
              </a:ext>
            </a:extLst>
          </p:cNvPr>
          <p:cNvSpPr>
            <a:spLocks noGrp="1"/>
          </p:cNvSpPr>
          <p:nvPr>
            <p:ph type="sldNum" sz="quarter" idx="12"/>
          </p:nvPr>
        </p:nvSpPr>
        <p:spPr/>
        <p:txBody>
          <a:bodyPr/>
          <a:lstStyle/>
          <a:p>
            <a:fld id="{AA33AD68-02DB-4C41-B1AE-499F59C99E0D}" type="slidenum">
              <a:rPr lang="ja-JP" altLang="en-US" smtClean="0"/>
              <a:pPr/>
              <a:t>4</a:t>
            </a:fld>
            <a:endParaRPr lang="ja-JP" altLang="en-US" dirty="0"/>
          </a:p>
        </p:txBody>
      </p:sp>
    </p:spTree>
    <p:extLst>
      <p:ext uri="{BB962C8B-B14F-4D97-AF65-F5344CB8AC3E}">
        <p14:creationId xmlns:p14="http://schemas.microsoft.com/office/powerpoint/2010/main" val="1004969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FE31BF-1C04-7430-2ACB-356AEA5FBF18}"/>
              </a:ext>
            </a:extLst>
          </p:cNvPr>
          <p:cNvSpPr>
            <a:spLocks noGrp="1"/>
          </p:cNvSpPr>
          <p:nvPr>
            <p:ph type="title"/>
          </p:nvPr>
        </p:nvSpPr>
        <p:spPr/>
        <p:txBody>
          <a:bodyPr/>
          <a:lstStyle/>
          <a:p>
            <a:r>
              <a:rPr lang="ja-JP" altLang="en-US" dirty="0"/>
              <a:t>ラベルの内訳</a:t>
            </a:r>
            <a:endParaRPr kumimoji="1" lang="ja-JP" altLang="en-US" dirty="0"/>
          </a:p>
        </p:txBody>
      </p:sp>
      <p:sp>
        <p:nvSpPr>
          <p:cNvPr id="3" name="コンテンツ プレースホルダー 2">
            <a:extLst>
              <a:ext uri="{FF2B5EF4-FFF2-40B4-BE49-F238E27FC236}">
                <a16:creationId xmlns:a16="http://schemas.microsoft.com/office/drawing/2014/main" id="{261A3CA1-0184-4FF2-C575-544D219053F9}"/>
              </a:ext>
            </a:extLst>
          </p:cNvPr>
          <p:cNvSpPr>
            <a:spLocks noGrp="1"/>
          </p:cNvSpPr>
          <p:nvPr>
            <p:ph idx="1"/>
          </p:nvPr>
        </p:nvSpPr>
        <p:spPr>
          <a:xfrm>
            <a:off x="628650" y="4233333"/>
            <a:ext cx="7886700" cy="1627971"/>
          </a:xfrm>
        </p:spPr>
        <p:txBody>
          <a:bodyPr/>
          <a:lstStyle/>
          <a:p>
            <a:pPr marL="0" indent="0">
              <a:buNone/>
            </a:pPr>
            <a:r>
              <a:rPr lang="ja-JP" altLang="en-US" dirty="0"/>
              <a:t>発話有と判定したのはおよそ </a:t>
            </a:r>
            <a:r>
              <a:rPr lang="en-US" altLang="ja-JP" dirty="0"/>
              <a:t>7 </a:t>
            </a:r>
            <a:r>
              <a:rPr lang="ja-JP" altLang="en-US" dirty="0"/>
              <a:t>割</a:t>
            </a:r>
            <a:endParaRPr kumimoji="1" lang="ja-JP" altLang="en-US" dirty="0"/>
          </a:p>
        </p:txBody>
      </p:sp>
      <p:sp>
        <p:nvSpPr>
          <p:cNvPr id="4" name="スライド番号プレースホルダー 3">
            <a:extLst>
              <a:ext uri="{FF2B5EF4-FFF2-40B4-BE49-F238E27FC236}">
                <a16:creationId xmlns:a16="http://schemas.microsoft.com/office/drawing/2014/main" id="{CE70FD76-934E-6629-7CD4-69DAD9BD5DF2}"/>
              </a:ext>
            </a:extLst>
          </p:cNvPr>
          <p:cNvSpPr>
            <a:spLocks noGrp="1"/>
          </p:cNvSpPr>
          <p:nvPr>
            <p:ph type="sldNum" sz="quarter" idx="12"/>
          </p:nvPr>
        </p:nvSpPr>
        <p:spPr/>
        <p:txBody>
          <a:bodyPr/>
          <a:lstStyle/>
          <a:p>
            <a:fld id="{AA33AD68-02DB-4C41-B1AE-499F59C99E0D}" type="slidenum">
              <a:rPr lang="ja-JP" altLang="en-US" smtClean="0"/>
              <a:pPr/>
              <a:t>49</a:t>
            </a:fld>
            <a:endParaRPr lang="ja-JP" altLang="en-US" dirty="0"/>
          </a:p>
        </p:txBody>
      </p:sp>
      <p:graphicFrame>
        <p:nvGraphicFramePr>
          <p:cNvPr id="5" name="表 4">
            <a:extLst>
              <a:ext uri="{FF2B5EF4-FFF2-40B4-BE49-F238E27FC236}">
                <a16:creationId xmlns:a16="http://schemas.microsoft.com/office/drawing/2014/main" id="{01765A18-10E6-7D63-9143-21182260BAF2}"/>
              </a:ext>
            </a:extLst>
          </p:cNvPr>
          <p:cNvGraphicFramePr>
            <a:graphicFrameLocks noGrp="1"/>
          </p:cNvGraphicFramePr>
          <p:nvPr>
            <p:extLst>
              <p:ext uri="{D42A27DB-BD31-4B8C-83A1-F6EECF244321}">
                <p14:modId xmlns:p14="http://schemas.microsoft.com/office/powerpoint/2010/main" val="166216073"/>
              </p:ext>
            </p:extLst>
          </p:nvPr>
        </p:nvGraphicFramePr>
        <p:xfrm>
          <a:off x="1477518" y="2821657"/>
          <a:ext cx="6096000" cy="103632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427015024"/>
                    </a:ext>
                  </a:extLst>
                </a:gridCol>
                <a:gridCol w="2032000">
                  <a:extLst>
                    <a:ext uri="{9D8B030D-6E8A-4147-A177-3AD203B41FA5}">
                      <a16:colId xmlns:a16="http://schemas.microsoft.com/office/drawing/2014/main" val="2779317814"/>
                    </a:ext>
                  </a:extLst>
                </a:gridCol>
                <a:gridCol w="2032000">
                  <a:extLst>
                    <a:ext uri="{9D8B030D-6E8A-4147-A177-3AD203B41FA5}">
                      <a16:colId xmlns:a16="http://schemas.microsoft.com/office/drawing/2014/main" val="3524866734"/>
                    </a:ext>
                  </a:extLst>
                </a:gridCol>
              </a:tblGrid>
              <a:tr h="370840">
                <a:tc>
                  <a:txBody>
                    <a:bodyPr/>
                    <a:lstStyle/>
                    <a:p>
                      <a:pPr algn="ctr"/>
                      <a:r>
                        <a:rPr kumimoji="1" lang="ja-JP" altLang="en-US" sz="2800" dirty="0">
                          <a:latin typeface="+mj-ea"/>
                          <a:ea typeface="+mj-ea"/>
                        </a:rPr>
                        <a:t>全体</a:t>
                      </a:r>
                    </a:p>
                  </a:txBody>
                  <a:tcPr/>
                </a:tc>
                <a:tc>
                  <a:txBody>
                    <a:bodyPr/>
                    <a:lstStyle/>
                    <a:p>
                      <a:pPr algn="ctr"/>
                      <a:r>
                        <a:rPr kumimoji="1" lang="en-US" altLang="ja-JP" sz="2800" dirty="0">
                          <a:latin typeface="+mj-ea"/>
                          <a:ea typeface="+mj-ea"/>
                        </a:rPr>
                        <a:t>1 (</a:t>
                      </a:r>
                      <a:r>
                        <a:rPr kumimoji="1" lang="ja-JP" altLang="en-US" sz="2800" dirty="0">
                          <a:latin typeface="+mj-ea"/>
                          <a:ea typeface="+mj-ea"/>
                        </a:rPr>
                        <a:t>発話有</a:t>
                      </a:r>
                      <a:r>
                        <a:rPr kumimoji="1" lang="en-US" altLang="ja-JP" sz="2800" dirty="0">
                          <a:latin typeface="+mj-ea"/>
                          <a:ea typeface="+mj-ea"/>
                        </a:rPr>
                        <a:t>)</a:t>
                      </a:r>
                      <a:endParaRPr kumimoji="1" lang="ja-JP" altLang="en-US" sz="2800" dirty="0">
                        <a:latin typeface="+mj-ea"/>
                        <a:ea typeface="+mj-ea"/>
                      </a:endParaRPr>
                    </a:p>
                  </a:txBody>
                  <a:tcPr/>
                </a:tc>
                <a:tc>
                  <a:txBody>
                    <a:bodyPr/>
                    <a:lstStyle/>
                    <a:p>
                      <a:pPr algn="ctr"/>
                      <a:r>
                        <a:rPr kumimoji="1" lang="en-US" altLang="ja-JP" sz="2800" dirty="0">
                          <a:latin typeface="+mj-ea"/>
                          <a:ea typeface="+mj-ea"/>
                        </a:rPr>
                        <a:t>0 (</a:t>
                      </a:r>
                      <a:r>
                        <a:rPr kumimoji="1" lang="ja-JP" altLang="en-US" sz="2800" dirty="0">
                          <a:latin typeface="+mj-ea"/>
                          <a:ea typeface="+mj-ea"/>
                        </a:rPr>
                        <a:t>発話無</a:t>
                      </a:r>
                      <a:r>
                        <a:rPr kumimoji="1" lang="en-US" altLang="ja-JP" sz="2800" dirty="0">
                          <a:latin typeface="+mj-ea"/>
                          <a:ea typeface="+mj-ea"/>
                        </a:rPr>
                        <a:t>)</a:t>
                      </a:r>
                      <a:endParaRPr kumimoji="1" lang="ja-JP" altLang="en-US" sz="2800" dirty="0">
                        <a:latin typeface="+mj-ea"/>
                        <a:ea typeface="+mj-ea"/>
                      </a:endParaRPr>
                    </a:p>
                  </a:txBody>
                  <a:tcPr/>
                </a:tc>
                <a:extLst>
                  <a:ext uri="{0D108BD9-81ED-4DB2-BD59-A6C34878D82A}">
                    <a16:rowId xmlns:a16="http://schemas.microsoft.com/office/drawing/2014/main" val="2111242570"/>
                  </a:ext>
                </a:extLst>
              </a:tr>
              <a:tr h="370840">
                <a:tc>
                  <a:txBody>
                    <a:bodyPr/>
                    <a:lstStyle/>
                    <a:p>
                      <a:pPr algn="ctr"/>
                      <a:r>
                        <a:rPr kumimoji="1" lang="en-US" altLang="ja-JP" sz="2800" dirty="0">
                          <a:latin typeface="+mj-ea"/>
                          <a:ea typeface="+mj-ea"/>
                        </a:rPr>
                        <a:t>380</a:t>
                      </a:r>
                      <a:endParaRPr kumimoji="1" lang="ja-JP" altLang="en-US" sz="2800" dirty="0">
                        <a:latin typeface="+mj-ea"/>
                        <a:ea typeface="+mj-ea"/>
                      </a:endParaRPr>
                    </a:p>
                  </a:txBody>
                  <a:tcPr/>
                </a:tc>
                <a:tc>
                  <a:txBody>
                    <a:bodyPr/>
                    <a:lstStyle/>
                    <a:p>
                      <a:pPr algn="ctr"/>
                      <a:r>
                        <a:rPr kumimoji="1" lang="en-US" altLang="ja-JP" sz="2800" dirty="0">
                          <a:latin typeface="+mj-ea"/>
                          <a:ea typeface="+mj-ea"/>
                        </a:rPr>
                        <a:t>265</a:t>
                      </a:r>
                      <a:endParaRPr kumimoji="1" lang="ja-JP" altLang="en-US" sz="2800" dirty="0">
                        <a:latin typeface="+mj-ea"/>
                        <a:ea typeface="+mj-ea"/>
                      </a:endParaRPr>
                    </a:p>
                  </a:txBody>
                  <a:tcPr/>
                </a:tc>
                <a:tc>
                  <a:txBody>
                    <a:bodyPr/>
                    <a:lstStyle/>
                    <a:p>
                      <a:pPr algn="ctr"/>
                      <a:r>
                        <a:rPr kumimoji="1" lang="en-US" altLang="ja-JP" sz="2800" dirty="0">
                          <a:latin typeface="+mj-ea"/>
                          <a:ea typeface="+mj-ea"/>
                        </a:rPr>
                        <a:t>115</a:t>
                      </a:r>
                      <a:endParaRPr kumimoji="1" lang="ja-JP" altLang="en-US" sz="2800" dirty="0">
                        <a:latin typeface="+mj-ea"/>
                        <a:ea typeface="+mj-ea"/>
                      </a:endParaRPr>
                    </a:p>
                  </a:txBody>
                  <a:tcPr/>
                </a:tc>
                <a:extLst>
                  <a:ext uri="{0D108BD9-81ED-4DB2-BD59-A6C34878D82A}">
                    <a16:rowId xmlns:a16="http://schemas.microsoft.com/office/drawing/2014/main" val="2055884551"/>
                  </a:ext>
                </a:extLst>
              </a:tr>
            </a:tbl>
          </a:graphicData>
        </a:graphic>
      </p:graphicFrame>
    </p:spTree>
    <p:extLst>
      <p:ext uri="{BB962C8B-B14F-4D97-AF65-F5344CB8AC3E}">
        <p14:creationId xmlns:p14="http://schemas.microsoft.com/office/powerpoint/2010/main" val="558918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4FDFF6-0669-D51B-3E7B-0D0D4BF86A0A}"/>
              </a:ext>
            </a:extLst>
          </p:cNvPr>
          <p:cNvSpPr>
            <a:spLocks noGrp="1"/>
          </p:cNvSpPr>
          <p:nvPr>
            <p:ph type="title"/>
          </p:nvPr>
        </p:nvSpPr>
        <p:spPr/>
        <p:txBody>
          <a:bodyPr/>
          <a:lstStyle/>
          <a:p>
            <a:r>
              <a:rPr kumimoji="1" lang="ja-JP" altLang="en-US" dirty="0"/>
              <a:t>ペルソナデータ</a:t>
            </a:r>
          </a:p>
        </p:txBody>
      </p:sp>
      <p:sp>
        <p:nvSpPr>
          <p:cNvPr id="3" name="コンテンツ プレースホルダー 2">
            <a:extLst>
              <a:ext uri="{FF2B5EF4-FFF2-40B4-BE49-F238E27FC236}">
                <a16:creationId xmlns:a16="http://schemas.microsoft.com/office/drawing/2014/main" id="{6AB21960-43DB-CFC8-4231-F20287356D26}"/>
              </a:ext>
            </a:extLst>
          </p:cNvPr>
          <p:cNvSpPr>
            <a:spLocks noGrp="1"/>
          </p:cNvSpPr>
          <p:nvPr>
            <p:ph idx="1"/>
          </p:nvPr>
        </p:nvSpPr>
        <p:spPr>
          <a:xfrm>
            <a:off x="628650" y="1690689"/>
            <a:ext cx="7886700" cy="4517070"/>
          </a:xfrm>
        </p:spPr>
        <p:txBody>
          <a:bodyPr>
            <a:normAutofit fontScale="62500" lnSpcReduction="20000"/>
          </a:bodyPr>
          <a:lstStyle/>
          <a:p>
            <a:pPr marL="0" indent="0">
              <a:buNone/>
            </a:pPr>
            <a:r>
              <a:rPr kumimoji="1" lang="en-US" altLang="ja-JP" dirty="0"/>
              <a:t>You are </a:t>
            </a:r>
            <a:r>
              <a:rPr kumimoji="1" lang="ja-JP" altLang="en-US" dirty="0"/>
              <a:t>ほのか</a:t>
            </a:r>
            <a:r>
              <a:rPr kumimoji="1" lang="en-US" altLang="ja-JP" dirty="0"/>
              <a:t>, and you are to engage in a conversation.</a:t>
            </a:r>
          </a:p>
          <a:p>
            <a:pPr marL="0" indent="0">
              <a:buNone/>
            </a:pPr>
            <a:r>
              <a:rPr kumimoji="1" lang="en-US" altLang="ja-JP" dirty="0"/>
              <a:t>Please strictly adhere to the following conversation rules and settings:</a:t>
            </a:r>
          </a:p>
          <a:p>
            <a:pPr marL="0" indent="0">
              <a:buNone/>
            </a:pPr>
            <a:r>
              <a:rPr kumimoji="1" lang="en-US" altLang="ja-JP" dirty="0"/>
              <a:t>#Conversation rules and settings:</a:t>
            </a:r>
          </a:p>
          <a:p>
            <a:pPr marL="0" indent="0">
              <a:buNone/>
            </a:pPr>
            <a:r>
              <a:rPr kumimoji="1" lang="en-US" altLang="ja-JP" dirty="0"/>
              <a:t>*(</a:t>
            </a:r>
            <a:r>
              <a:rPr kumimoji="1" lang="ja-JP" altLang="en-US" dirty="0"/>
              <a:t>列挙</a:t>
            </a:r>
            <a:r>
              <a:rPr kumimoji="1" lang="en-US" altLang="ja-JP" dirty="0"/>
              <a:t>)</a:t>
            </a:r>
          </a:p>
          <a:p>
            <a:pPr marL="0" indent="0">
              <a:buNone/>
            </a:pPr>
            <a:r>
              <a:rPr kumimoji="1" lang="en-US" altLang="ja-JP" dirty="0"/>
              <a:t>#Examples of </a:t>
            </a:r>
            <a:r>
              <a:rPr kumimoji="1" lang="ja-JP" altLang="en-US" dirty="0"/>
              <a:t>ほのか</a:t>
            </a:r>
            <a:r>
              <a:rPr kumimoji="1" lang="en-US" altLang="ja-JP" dirty="0"/>
              <a:t>‘s tone:</a:t>
            </a:r>
          </a:p>
          <a:p>
            <a:pPr marL="0" indent="0">
              <a:buNone/>
            </a:pPr>
            <a:r>
              <a:rPr kumimoji="1" lang="en-US" altLang="ja-JP" dirty="0"/>
              <a:t>*(</a:t>
            </a:r>
            <a:r>
              <a:rPr kumimoji="1" lang="ja-JP" altLang="en-US" dirty="0"/>
              <a:t>列挙</a:t>
            </a:r>
            <a:r>
              <a:rPr kumimoji="1" lang="en-US" altLang="ja-JP" dirty="0"/>
              <a:t>)</a:t>
            </a:r>
          </a:p>
          <a:p>
            <a:pPr marL="0" indent="0">
              <a:buNone/>
            </a:pPr>
            <a:r>
              <a:rPr kumimoji="1" lang="en-US" altLang="ja-JP" dirty="0"/>
              <a:t>#</a:t>
            </a:r>
            <a:r>
              <a:rPr kumimoji="1" lang="ja-JP" altLang="en-US" dirty="0"/>
              <a:t>ほのか</a:t>
            </a:r>
            <a:r>
              <a:rPr kumimoji="1" lang="en-US" altLang="ja-JP" dirty="0"/>
              <a:t>'s guiding principles:</a:t>
            </a:r>
          </a:p>
          <a:p>
            <a:pPr marL="0" indent="0">
              <a:buNone/>
            </a:pPr>
            <a:r>
              <a:rPr kumimoji="1" lang="en-US" altLang="ja-JP" dirty="0"/>
              <a:t>*(</a:t>
            </a:r>
            <a:r>
              <a:rPr kumimoji="1" lang="ja-JP" altLang="en-US" dirty="0"/>
              <a:t>列挙</a:t>
            </a:r>
            <a:r>
              <a:rPr kumimoji="1" lang="en-US" altLang="ja-JP" dirty="0"/>
              <a:t>)</a:t>
            </a:r>
          </a:p>
          <a:p>
            <a:pPr marL="0" indent="0">
              <a:buNone/>
            </a:pPr>
            <a:r>
              <a:rPr kumimoji="1" lang="en-US" altLang="ja-JP" dirty="0"/>
              <a:t>#</a:t>
            </a:r>
            <a:r>
              <a:rPr kumimoji="1" lang="ja-JP" altLang="en-US" dirty="0"/>
              <a:t>ほのか</a:t>
            </a:r>
            <a:r>
              <a:rPr kumimoji="1" lang="en-US" altLang="ja-JP" dirty="0"/>
              <a:t>'s background settings:</a:t>
            </a:r>
          </a:p>
          <a:p>
            <a:pPr marL="0" indent="0">
              <a:buNone/>
            </a:pPr>
            <a:r>
              <a:rPr kumimoji="1" lang="en-US" altLang="ja-JP" dirty="0"/>
              <a:t>*(</a:t>
            </a:r>
            <a:r>
              <a:rPr kumimoji="1" lang="ja-JP" altLang="en-US" dirty="0"/>
              <a:t>列挙</a:t>
            </a:r>
            <a:r>
              <a:rPr kumimoji="1" lang="en-US" altLang="ja-JP" dirty="0"/>
              <a:t>)</a:t>
            </a:r>
          </a:p>
          <a:p>
            <a:pPr marL="0" indent="0">
              <a:buNone/>
            </a:pPr>
            <a:r>
              <a:rPr kumimoji="1" lang="en-US" altLang="ja-JP" dirty="0"/>
              <a:t>#</a:t>
            </a:r>
            <a:r>
              <a:rPr kumimoji="1" lang="ja-JP" altLang="en-US" dirty="0"/>
              <a:t>ほのか</a:t>
            </a:r>
            <a:r>
              <a:rPr kumimoji="1" lang="en-US" altLang="ja-JP" dirty="0"/>
              <a:t>'s preference:</a:t>
            </a:r>
          </a:p>
          <a:p>
            <a:pPr marL="0" indent="0">
              <a:buNone/>
            </a:pPr>
            <a:r>
              <a:rPr kumimoji="1" lang="en-US" altLang="ja-JP" dirty="0"/>
              <a:t>*(</a:t>
            </a:r>
            <a:r>
              <a:rPr kumimoji="1" lang="ja-JP" altLang="en-US" dirty="0"/>
              <a:t>列挙</a:t>
            </a:r>
            <a:r>
              <a:rPr kumimoji="1" lang="en-US" altLang="ja-JP" dirty="0"/>
              <a:t>)</a:t>
            </a:r>
          </a:p>
          <a:p>
            <a:pPr marL="0" indent="0">
              <a:buNone/>
            </a:pPr>
            <a:r>
              <a:rPr kumimoji="1" lang="en-US" altLang="ja-JP" dirty="0"/>
              <a:t>#</a:t>
            </a:r>
            <a:r>
              <a:rPr kumimoji="1" lang="ja-JP" altLang="en-US" dirty="0"/>
              <a:t>ほのか</a:t>
            </a:r>
            <a:r>
              <a:rPr kumimoji="1" lang="en-US" altLang="ja-JP" dirty="0"/>
              <a:t>'s hobby:</a:t>
            </a:r>
          </a:p>
          <a:p>
            <a:pPr marL="0" indent="0">
              <a:buNone/>
            </a:pPr>
            <a:r>
              <a:rPr kumimoji="1" lang="en-US" altLang="ja-JP" dirty="0"/>
              <a:t>*(</a:t>
            </a:r>
            <a:r>
              <a:rPr kumimoji="1" lang="ja-JP" altLang="en-US" dirty="0"/>
              <a:t>列挙</a:t>
            </a:r>
            <a:r>
              <a:rPr kumimoji="1" lang="en-US" altLang="ja-JP" dirty="0"/>
              <a:t>)</a:t>
            </a:r>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A451E49-B79A-0718-DD72-A1D1B8DF7EE3}"/>
              </a:ext>
            </a:extLst>
          </p:cNvPr>
          <p:cNvSpPr>
            <a:spLocks noGrp="1"/>
          </p:cNvSpPr>
          <p:nvPr>
            <p:ph type="sldNum" sz="quarter" idx="12"/>
          </p:nvPr>
        </p:nvSpPr>
        <p:spPr/>
        <p:txBody>
          <a:bodyPr/>
          <a:lstStyle/>
          <a:p>
            <a:fld id="{AA33AD68-02DB-4C41-B1AE-499F59C99E0D}" type="slidenum">
              <a:rPr lang="ja-JP" altLang="en-US" smtClean="0"/>
              <a:pPr/>
              <a:t>50</a:t>
            </a:fld>
            <a:endParaRPr lang="ja-JP" altLang="en-US" dirty="0"/>
          </a:p>
        </p:txBody>
      </p:sp>
    </p:spTree>
    <p:extLst>
      <p:ext uri="{BB962C8B-B14F-4D97-AF65-F5344CB8AC3E}">
        <p14:creationId xmlns:p14="http://schemas.microsoft.com/office/powerpoint/2010/main" val="2567456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0EE8A-A097-1004-4147-88B20AFA535E}"/>
              </a:ext>
            </a:extLst>
          </p:cNvPr>
          <p:cNvSpPr>
            <a:spLocks noGrp="1"/>
          </p:cNvSpPr>
          <p:nvPr>
            <p:ph type="title"/>
          </p:nvPr>
        </p:nvSpPr>
        <p:spPr/>
        <p:txBody>
          <a:bodyPr/>
          <a:lstStyle/>
          <a:p>
            <a:r>
              <a:rPr kumimoji="1" lang="ja-JP" altLang="en-US" dirty="0"/>
              <a:t>感情ベクトルの説明</a:t>
            </a:r>
          </a:p>
        </p:txBody>
      </p:sp>
      <p:sp>
        <p:nvSpPr>
          <p:cNvPr id="3" name="コンテンツ プレースホルダー 2">
            <a:extLst>
              <a:ext uri="{FF2B5EF4-FFF2-40B4-BE49-F238E27FC236}">
                <a16:creationId xmlns:a16="http://schemas.microsoft.com/office/drawing/2014/main" id="{D25D5971-5538-4E38-DE61-0E091B7716DE}"/>
              </a:ext>
            </a:extLst>
          </p:cNvPr>
          <p:cNvSpPr>
            <a:spLocks noGrp="1"/>
          </p:cNvSpPr>
          <p:nvPr>
            <p:ph idx="1"/>
          </p:nvPr>
        </p:nvSpPr>
        <p:spPr>
          <a:xfrm>
            <a:off x="628650" y="1690688"/>
            <a:ext cx="7886700" cy="4425631"/>
          </a:xfrm>
        </p:spPr>
        <p:txBody>
          <a:bodyPr>
            <a:normAutofit fontScale="77500" lnSpcReduction="20000"/>
          </a:bodyPr>
          <a:lstStyle/>
          <a:p>
            <a:pPr marL="0" indent="0">
              <a:buNone/>
            </a:pPr>
            <a:r>
              <a:rPr kumimoji="1" lang="en-US" altLang="ja-JP" dirty="0"/>
              <a:t>Rate the magnitude of name’s emotion based on Plutchik's wheel of emotions in the situation on a scale from 0 to 100. Think of eight items below and output with </a:t>
            </a:r>
            <a:r>
              <a:rPr kumimoji="1" lang="en-US" altLang="ja-JP" dirty="0" err="1"/>
              <a:t>json</a:t>
            </a:r>
            <a:r>
              <a:rPr kumimoji="1" lang="en-US" altLang="ja-JP" dirty="0"/>
              <a:t> style.</a:t>
            </a:r>
          </a:p>
          <a:p>
            <a:pPr marL="0" indent="0">
              <a:buNone/>
            </a:pPr>
            <a:r>
              <a:rPr kumimoji="1" lang="en-US" altLang="ja-JP" dirty="0"/>
              <a:t>*joy</a:t>
            </a:r>
          </a:p>
          <a:p>
            <a:pPr marL="0" indent="0">
              <a:buNone/>
            </a:pPr>
            <a:r>
              <a:rPr kumimoji="1" lang="en-US" altLang="ja-JP" dirty="0"/>
              <a:t>*anticipation</a:t>
            </a:r>
          </a:p>
          <a:p>
            <a:pPr marL="0" indent="0">
              <a:buNone/>
            </a:pPr>
            <a:r>
              <a:rPr kumimoji="1" lang="en-US" altLang="ja-JP" dirty="0"/>
              <a:t>*anger</a:t>
            </a:r>
          </a:p>
          <a:p>
            <a:pPr marL="0" indent="0">
              <a:buNone/>
            </a:pPr>
            <a:r>
              <a:rPr kumimoji="1" lang="en-US" altLang="ja-JP" dirty="0"/>
              <a:t>*trust</a:t>
            </a:r>
          </a:p>
          <a:p>
            <a:pPr marL="0" indent="0">
              <a:buNone/>
            </a:pPr>
            <a:r>
              <a:rPr kumimoji="1" lang="en-US" altLang="ja-JP" dirty="0"/>
              <a:t>*sadness</a:t>
            </a:r>
          </a:p>
          <a:p>
            <a:pPr marL="0" indent="0">
              <a:buNone/>
            </a:pPr>
            <a:r>
              <a:rPr kumimoji="1" lang="en-US" altLang="ja-JP" dirty="0"/>
              <a:t>*surprise</a:t>
            </a:r>
          </a:p>
          <a:p>
            <a:pPr marL="0" indent="0">
              <a:buNone/>
            </a:pPr>
            <a:r>
              <a:rPr kumimoji="1" lang="en-US" altLang="ja-JP" dirty="0"/>
              <a:t>*fear</a:t>
            </a:r>
          </a:p>
          <a:p>
            <a:pPr marL="0" indent="0">
              <a:buNone/>
            </a:pPr>
            <a:r>
              <a:rPr kumimoji="1" lang="en-US" altLang="ja-JP" dirty="0"/>
              <a:t>*disgust</a:t>
            </a:r>
          </a:p>
          <a:p>
            <a:pPr marL="0" indent="0">
              <a:buNone/>
            </a:pPr>
            <a:r>
              <a:rPr kumimoji="1" lang="en-US" altLang="ja-JP" dirty="0"/>
              <a:t>example: '{"joy": 80, "anticipation": 60, "anger": 0, "trust": 70, "sadness": 0, "surprise": 50, "fear": 10, "disgust": 0}'</a:t>
            </a:r>
            <a:endParaRPr kumimoji="1" lang="ja-JP" altLang="en-US" dirty="0"/>
          </a:p>
        </p:txBody>
      </p:sp>
      <p:sp>
        <p:nvSpPr>
          <p:cNvPr id="4" name="スライド番号プレースホルダー 3">
            <a:extLst>
              <a:ext uri="{FF2B5EF4-FFF2-40B4-BE49-F238E27FC236}">
                <a16:creationId xmlns:a16="http://schemas.microsoft.com/office/drawing/2014/main" id="{49BA35D6-D6BC-AA8A-A01D-22D2641D4230}"/>
              </a:ext>
            </a:extLst>
          </p:cNvPr>
          <p:cNvSpPr>
            <a:spLocks noGrp="1"/>
          </p:cNvSpPr>
          <p:nvPr>
            <p:ph type="sldNum" sz="quarter" idx="12"/>
          </p:nvPr>
        </p:nvSpPr>
        <p:spPr/>
        <p:txBody>
          <a:bodyPr/>
          <a:lstStyle/>
          <a:p>
            <a:fld id="{AA33AD68-02DB-4C41-B1AE-499F59C99E0D}" type="slidenum">
              <a:rPr lang="ja-JP" altLang="en-US" smtClean="0"/>
              <a:pPr/>
              <a:t>51</a:t>
            </a:fld>
            <a:endParaRPr lang="ja-JP" altLang="en-US" dirty="0"/>
          </a:p>
        </p:txBody>
      </p:sp>
    </p:spTree>
    <p:extLst>
      <p:ext uri="{BB962C8B-B14F-4D97-AF65-F5344CB8AC3E}">
        <p14:creationId xmlns:p14="http://schemas.microsoft.com/office/powerpoint/2010/main" val="1740958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グラフ, カレンダー&#10;&#10;自動的に生成された説明">
            <a:extLst>
              <a:ext uri="{FF2B5EF4-FFF2-40B4-BE49-F238E27FC236}">
                <a16:creationId xmlns:a16="http://schemas.microsoft.com/office/drawing/2014/main" id="{3AA9D774-AA22-9B9B-3280-83C13BA0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782" y="2053237"/>
            <a:ext cx="3345180" cy="2633306"/>
          </a:xfrm>
          <a:prstGeom prst="rect">
            <a:avLst/>
          </a:prstGeom>
        </p:spPr>
      </p:pic>
      <p:pic>
        <p:nvPicPr>
          <p:cNvPr id="10" name="図 9" descr="グラフ, ツリーマップ図&#10;&#10;自動的に生成された説明">
            <a:extLst>
              <a:ext uri="{FF2B5EF4-FFF2-40B4-BE49-F238E27FC236}">
                <a16:creationId xmlns:a16="http://schemas.microsoft.com/office/drawing/2014/main" id="{D34B76AA-50A2-1537-529F-30058EBFE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805438"/>
            <a:ext cx="3957139" cy="2967855"/>
          </a:xfrm>
          <a:prstGeom prst="rect">
            <a:avLst/>
          </a:prstGeom>
        </p:spPr>
      </p:pic>
      <p:sp>
        <p:nvSpPr>
          <p:cNvPr id="2" name="タイトル 1">
            <a:extLst>
              <a:ext uri="{FF2B5EF4-FFF2-40B4-BE49-F238E27FC236}">
                <a16:creationId xmlns:a16="http://schemas.microsoft.com/office/drawing/2014/main" id="{FF0A941F-CD1D-3050-9B31-3C8F26DE46DD}"/>
              </a:ext>
            </a:extLst>
          </p:cNvPr>
          <p:cNvSpPr>
            <a:spLocks noGrp="1"/>
          </p:cNvSpPr>
          <p:nvPr>
            <p:ph type="title"/>
          </p:nvPr>
        </p:nvSpPr>
        <p:spPr/>
        <p:txBody>
          <a:bodyPr/>
          <a:lstStyle/>
          <a:p>
            <a:r>
              <a:rPr kumimoji="1" lang="ja-JP" altLang="en-US" dirty="0"/>
              <a:t>他ペルソナにおける</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endParaRPr kumimoji="1" lang="ja-JP" altLang="en-US" dirty="0"/>
          </a:p>
        </p:txBody>
      </p:sp>
      <p:sp>
        <p:nvSpPr>
          <p:cNvPr id="3" name="コンテンツ プレースホルダー 2">
            <a:extLst>
              <a:ext uri="{FF2B5EF4-FFF2-40B4-BE49-F238E27FC236}">
                <a16:creationId xmlns:a16="http://schemas.microsoft.com/office/drawing/2014/main" id="{A1D15C66-1279-06C5-A188-897FA0496B09}"/>
              </a:ext>
            </a:extLst>
          </p:cNvPr>
          <p:cNvSpPr>
            <a:spLocks noGrp="1"/>
          </p:cNvSpPr>
          <p:nvPr>
            <p:ph idx="1"/>
          </p:nvPr>
        </p:nvSpPr>
        <p:spPr>
          <a:xfrm>
            <a:off x="719728" y="1690689"/>
            <a:ext cx="7886700" cy="3959352"/>
          </a:xfrm>
        </p:spPr>
        <p:txBody>
          <a:bodyPr/>
          <a:lstStyle/>
          <a:p>
            <a:pPr marL="0" indent="0">
              <a:buNone/>
            </a:pPr>
            <a:r>
              <a:rPr lang="ja-JP" altLang="en-US" dirty="0"/>
              <a:t>　　本研究で紹介　　　　　他ペルソナ</a:t>
            </a:r>
            <a:endParaRPr kumimoji="1" lang="ja-JP" altLang="en-US" dirty="0"/>
          </a:p>
        </p:txBody>
      </p:sp>
      <p:sp>
        <p:nvSpPr>
          <p:cNvPr id="4" name="スライド番号プレースホルダー 3">
            <a:extLst>
              <a:ext uri="{FF2B5EF4-FFF2-40B4-BE49-F238E27FC236}">
                <a16:creationId xmlns:a16="http://schemas.microsoft.com/office/drawing/2014/main" id="{F6F6E39F-A342-492E-88AE-400A936770BD}"/>
              </a:ext>
            </a:extLst>
          </p:cNvPr>
          <p:cNvSpPr>
            <a:spLocks noGrp="1"/>
          </p:cNvSpPr>
          <p:nvPr>
            <p:ph type="sldNum" sz="quarter" idx="12"/>
          </p:nvPr>
        </p:nvSpPr>
        <p:spPr/>
        <p:txBody>
          <a:bodyPr/>
          <a:lstStyle/>
          <a:p>
            <a:fld id="{AA33AD68-02DB-4C41-B1AE-499F59C99E0D}" type="slidenum">
              <a:rPr lang="ja-JP" altLang="en-US" smtClean="0"/>
              <a:pPr/>
              <a:t>52</a:t>
            </a:fld>
            <a:endParaRPr lang="ja-JP" altLang="en-US" dirty="0"/>
          </a:p>
        </p:txBody>
      </p:sp>
      <p:pic>
        <p:nvPicPr>
          <p:cNvPr id="15" name="図 14">
            <a:extLst>
              <a:ext uri="{FF2B5EF4-FFF2-40B4-BE49-F238E27FC236}">
                <a16:creationId xmlns:a16="http://schemas.microsoft.com/office/drawing/2014/main" id="{1D0410FD-B134-5F94-CF31-A337531C7D89}"/>
              </a:ext>
            </a:extLst>
          </p:cNvPr>
          <p:cNvPicPr>
            <a:picLocks noChangeAspect="1"/>
          </p:cNvPicPr>
          <p:nvPr/>
        </p:nvPicPr>
        <p:blipFill>
          <a:blip r:embed="rId5"/>
          <a:stretch>
            <a:fillRect/>
          </a:stretch>
        </p:blipFill>
        <p:spPr>
          <a:xfrm>
            <a:off x="2106758" y="4721794"/>
            <a:ext cx="4930483" cy="1445011"/>
          </a:xfrm>
          <a:prstGeom prst="rect">
            <a:avLst/>
          </a:prstGeom>
        </p:spPr>
      </p:pic>
    </p:spTree>
    <p:extLst>
      <p:ext uri="{BB962C8B-B14F-4D97-AF65-F5344CB8AC3E}">
        <p14:creationId xmlns:p14="http://schemas.microsoft.com/office/powerpoint/2010/main" val="377555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443F0-ECA6-04DA-B1F3-2E66E37D9CEB}"/>
              </a:ext>
            </a:extLst>
          </p:cNvPr>
          <p:cNvSpPr>
            <a:spLocks noGrp="1"/>
          </p:cNvSpPr>
          <p:nvPr>
            <p:ph type="title"/>
          </p:nvPr>
        </p:nvSpPr>
        <p:spPr/>
        <p:txBody>
          <a:bodyPr/>
          <a:lstStyle/>
          <a:p>
            <a:r>
              <a:rPr lang="en-US" altLang="ja-JP" dirty="0"/>
              <a:t>GPT</a:t>
            </a:r>
            <a:endParaRPr kumimoji="1" lang="ja-JP" altLang="en-US" dirty="0"/>
          </a:p>
        </p:txBody>
      </p:sp>
      <p:sp>
        <p:nvSpPr>
          <p:cNvPr id="3" name="コンテンツ プレースホルダー 2">
            <a:extLst>
              <a:ext uri="{FF2B5EF4-FFF2-40B4-BE49-F238E27FC236}">
                <a16:creationId xmlns:a16="http://schemas.microsoft.com/office/drawing/2014/main" id="{1A43842B-376F-AC0D-EFFE-9026C842812F}"/>
              </a:ext>
            </a:extLst>
          </p:cNvPr>
          <p:cNvSpPr>
            <a:spLocks noGrp="1"/>
          </p:cNvSpPr>
          <p:nvPr>
            <p:ph idx="1"/>
          </p:nvPr>
        </p:nvSpPr>
        <p:spPr/>
        <p:txBody>
          <a:bodyPr/>
          <a:lstStyle/>
          <a:p>
            <a:pPr marL="0" indent="0">
              <a:buNone/>
            </a:pPr>
            <a:r>
              <a:rPr kumimoji="1" lang="en-US" altLang="ja-JP" dirty="0"/>
              <a:t>Open AI </a:t>
            </a:r>
            <a:r>
              <a:rPr kumimoji="1" lang="ja-JP" altLang="en-US" dirty="0"/>
              <a:t>が発表した </a:t>
            </a:r>
            <a:r>
              <a:rPr kumimoji="1" lang="en-US" altLang="ja-JP" dirty="0"/>
              <a:t>Transformer </a:t>
            </a:r>
            <a:r>
              <a:rPr kumimoji="1" lang="ja-JP" altLang="en-US" dirty="0"/>
              <a:t>を</a:t>
            </a:r>
            <a:endParaRPr kumimoji="1" lang="en-US" altLang="ja-JP" dirty="0"/>
          </a:p>
          <a:p>
            <a:pPr marL="0" indent="0">
              <a:buNone/>
            </a:pPr>
            <a:r>
              <a:rPr lang="ja-JP" altLang="en-US" dirty="0"/>
              <a:t>用いた</a:t>
            </a:r>
            <a:r>
              <a:rPr kumimoji="1" lang="ja-JP" altLang="en-US" dirty="0"/>
              <a:t>言語モデル</a:t>
            </a:r>
            <a:endParaRPr kumimoji="1" lang="en-US" altLang="ja-JP" dirty="0"/>
          </a:p>
          <a:p>
            <a:pPr marL="0" indent="0">
              <a:buNone/>
            </a:pPr>
            <a:endParaRPr lang="en-US" altLang="ja-JP" dirty="0"/>
          </a:p>
          <a:p>
            <a:r>
              <a:rPr kumimoji="1" lang="en-US" altLang="ja-JP" dirty="0"/>
              <a:t>GPT-2 </a:t>
            </a:r>
            <a:r>
              <a:rPr kumimoji="1" lang="ja-JP" altLang="en-US" dirty="0"/>
              <a:t>以降ではファインチューニングなし</a:t>
            </a:r>
            <a:br>
              <a:rPr kumimoji="1" lang="en-US" altLang="ja-JP" dirty="0"/>
            </a:br>
            <a:r>
              <a:rPr kumimoji="1" lang="ja-JP" altLang="en-US" dirty="0"/>
              <a:t>様々なタスクに対応できるように膨大な学習</a:t>
            </a:r>
            <a:endParaRPr kumimoji="1" lang="en-US" altLang="ja-JP" dirty="0"/>
          </a:p>
          <a:p>
            <a:r>
              <a:rPr lang="en-US" altLang="ja-JP" dirty="0"/>
              <a:t>GPT-3.5, GPT-4 </a:t>
            </a:r>
            <a:r>
              <a:rPr lang="ja-JP" altLang="en-US" dirty="0"/>
              <a:t>による </a:t>
            </a:r>
            <a:r>
              <a:rPr lang="en-US" altLang="ja-JP" dirty="0"/>
              <a:t>ChatGPT </a:t>
            </a:r>
            <a:r>
              <a:rPr lang="ja-JP" altLang="en-US" dirty="0"/>
              <a:t>のサービス</a:t>
            </a:r>
            <a:endParaRPr lang="en-US" altLang="ja-JP" dirty="0"/>
          </a:p>
        </p:txBody>
      </p:sp>
      <p:sp>
        <p:nvSpPr>
          <p:cNvPr id="4" name="スライド番号プレースホルダー 3">
            <a:extLst>
              <a:ext uri="{FF2B5EF4-FFF2-40B4-BE49-F238E27FC236}">
                <a16:creationId xmlns:a16="http://schemas.microsoft.com/office/drawing/2014/main" id="{9E271655-88C3-DA31-98D3-EA04C34E9BF1}"/>
              </a:ext>
            </a:extLst>
          </p:cNvPr>
          <p:cNvSpPr>
            <a:spLocks noGrp="1"/>
          </p:cNvSpPr>
          <p:nvPr>
            <p:ph type="sldNum" sz="quarter" idx="12"/>
          </p:nvPr>
        </p:nvSpPr>
        <p:spPr/>
        <p:txBody>
          <a:bodyPr/>
          <a:lstStyle/>
          <a:p>
            <a:fld id="{AA33AD68-02DB-4C41-B1AE-499F59C99E0D}" type="slidenum">
              <a:rPr lang="ja-JP" altLang="en-US" smtClean="0"/>
              <a:pPr/>
              <a:t>53</a:t>
            </a:fld>
            <a:endParaRPr lang="ja-JP" altLang="en-US" dirty="0"/>
          </a:p>
        </p:txBody>
      </p:sp>
      <p:sp>
        <p:nvSpPr>
          <p:cNvPr id="7" name="フッター プレースホルダー 6">
            <a:extLst>
              <a:ext uri="{FF2B5EF4-FFF2-40B4-BE49-F238E27FC236}">
                <a16:creationId xmlns:a16="http://schemas.microsoft.com/office/drawing/2014/main" id="{BF650A08-52FE-5FC3-D564-B743A258093A}"/>
              </a:ext>
            </a:extLst>
          </p:cNvPr>
          <p:cNvSpPr>
            <a:spLocks noGrp="1"/>
          </p:cNvSpPr>
          <p:nvPr>
            <p:ph type="ftr" sz="quarter" idx="11"/>
          </p:nvPr>
        </p:nvSpPr>
        <p:spPr/>
        <p:txBody>
          <a:bodyPr/>
          <a:lstStyle/>
          <a:p>
            <a:r>
              <a:rPr lang="en-US" altLang="ja-JP" sz="1200" b="0" i="0" dirty="0">
                <a:solidFill>
                  <a:srgbClr val="1D1C1D"/>
                </a:solidFill>
                <a:effectLst/>
                <a:latin typeface="游ゴシック Light" panose="020B0300000000000000" pitchFamily="50" charset="-128"/>
                <a:ea typeface="游ゴシック Light" panose="020B0300000000000000" pitchFamily="50" charset="-128"/>
              </a:rPr>
              <a:t>Brown, T. B., Mann, B., Ryder, N., Subbiah, M., Kaplan, J., </a:t>
            </a:r>
            <a:r>
              <a:rPr lang="en-US" altLang="ja-JP" sz="1200" b="0" i="0" dirty="0" err="1">
                <a:solidFill>
                  <a:srgbClr val="1D1C1D"/>
                </a:solidFill>
                <a:effectLst/>
                <a:latin typeface="游ゴシック Light" panose="020B0300000000000000" pitchFamily="50" charset="-128"/>
                <a:ea typeface="游ゴシック Light" panose="020B0300000000000000" pitchFamily="50" charset="-128"/>
              </a:rPr>
              <a:t>Dhariwal</a:t>
            </a:r>
            <a:r>
              <a:rPr lang="en-US" altLang="ja-JP" sz="1200" b="0" i="0" dirty="0">
                <a:solidFill>
                  <a:srgbClr val="1D1C1D"/>
                </a:solidFill>
                <a:effectLst/>
                <a:latin typeface="游ゴシック Light" panose="020B0300000000000000" pitchFamily="50" charset="-128"/>
                <a:ea typeface="游ゴシック Light" panose="020B0300000000000000" pitchFamily="50" charset="-128"/>
              </a:rPr>
              <a:t>, P., ... &amp; </a:t>
            </a:r>
            <a:r>
              <a:rPr lang="en-US" altLang="ja-JP" sz="1200" b="0" i="0" dirty="0" err="1">
                <a:solidFill>
                  <a:srgbClr val="1D1C1D"/>
                </a:solidFill>
                <a:effectLst/>
                <a:latin typeface="游ゴシック Light" panose="020B0300000000000000" pitchFamily="50" charset="-128"/>
                <a:ea typeface="游ゴシック Light" panose="020B0300000000000000" pitchFamily="50" charset="-128"/>
              </a:rPr>
              <a:t>Sutskever</a:t>
            </a:r>
            <a:r>
              <a:rPr lang="en-US" altLang="ja-JP" sz="1200" b="0" i="0" dirty="0">
                <a:solidFill>
                  <a:srgbClr val="1D1C1D"/>
                </a:solidFill>
                <a:effectLst/>
                <a:latin typeface="游ゴシック Light" panose="020B0300000000000000" pitchFamily="50" charset="-128"/>
                <a:ea typeface="游ゴシック Light" panose="020B0300000000000000" pitchFamily="50" charset="-128"/>
              </a:rPr>
              <a:t>, I. (2020). Language Models are Few-Shot Learners.</a:t>
            </a:r>
            <a:endParaRPr kumimoji="1" lang="ja-JP" altLang="en-US" sz="1200" dirty="0">
              <a:latin typeface="游ゴシック Light" panose="020B0300000000000000" pitchFamily="50" charset="-128"/>
              <a:ea typeface="游ゴシック Light" panose="020B0300000000000000" pitchFamily="50" charset="-128"/>
            </a:endParaRPr>
          </a:p>
          <a:p>
            <a:endParaRPr kumimoji="1" lang="ja-JP" altLang="en-US" dirty="0"/>
          </a:p>
        </p:txBody>
      </p:sp>
    </p:spTree>
    <p:extLst>
      <p:ext uri="{BB962C8B-B14F-4D97-AF65-F5344CB8AC3E}">
        <p14:creationId xmlns:p14="http://schemas.microsoft.com/office/powerpoint/2010/main" val="2633798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BA461-0F54-83CA-2E6D-75F11A3E81C3}"/>
              </a:ext>
            </a:extLst>
          </p:cNvPr>
          <p:cNvSpPr>
            <a:spLocks noGrp="1"/>
          </p:cNvSpPr>
          <p:nvPr>
            <p:ph type="title"/>
          </p:nvPr>
        </p:nvSpPr>
        <p:spPr/>
        <p:txBody>
          <a:bodyPr/>
          <a:lstStyle/>
          <a:p>
            <a:r>
              <a:rPr kumimoji="1" lang="en-US" altLang="ja-JP" dirty="0"/>
              <a:t>GPTs</a:t>
            </a:r>
            <a:endParaRPr kumimoji="1" lang="ja-JP" altLang="en-US" dirty="0"/>
          </a:p>
        </p:txBody>
      </p:sp>
      <p:sp>
        <p:nvSpPr>
          <p:cNvPr id="3" name="コンテンツ プレースホルダー 2">
            <a:extLst>
              <a:ext uri="{FF2B5EF4-FFF2-40B4-BE49-F238E27FC236}">
                <a16:creationId xmlns:a16="http://schemas.microsoft.com/office/drawing/2014/main" id="{AEACD579-DE9D-4BE6-343C-18B56D2352EC}"/>
              </a:ext>
            </a:extLst>
          </p:cNvPr>
          <p:cNvSpPr>
            <a:spLocks noGrp="1"/>
          </p:cNvSpPr>
          <p:nvPr>
            <p:ph idx="1"/>
          </p:nvPr>
        </p:nvSpPr>
        <p:spPr>
          <a:xfrm>
            <a:off x="628650" y="1690689"/>
            <a:ext cx="7886700" cy="4337132"/>
          </a:xfrm>
        </p:spPr>
        <p:txBody>
          <a:bodyPr>
            <a:normAutofit/>
          </a:bodyPr>
          <a:lstStyle/>
          <a:p>
            <a:pPr marL="0" indent="0">
              <a:buNone/>
            </a:pPr>
            <a:r>
              <a:rPr lang="ja-JP" altLang="en-US" dirty="0"/>
              <a:t>インストラクションや外部知識，関数呼び出しの定義などによって </a:t>
            </a:r>
            <a:r>
              <a:rPr lang="en-US" altLang="ja-JP" dirty="0"/>
              <a:t>ChatGPT </a:t>
            </a:r>
            <a:r>
              <a:rPr lang="ja-JP" altLang="en-US" dirty="0"/>
              <a:t>をカスタマイズするシステム，またはそのチャットボット</a:t>
            </a:r>
            <a:endParaRPr lang="en-US" altLang="ja-JP" dirty="0"/>
          </a:p>
          <a:p>
            <a:pPr marL="0" indent="0">
              <a:buNone/>
            </a:pPr>
            <a:endParaRPr kumimoji="1" lang="en-US" altLang="ja-JP" dirty="0"/>
          </a:p>
          <a:p>
            <a:r>
              <a:rPr lang="en-US" altLang="ja-JP" dirty="0"/>
              <a:t>Builder </a:t>
            </a:r>
            <a:r>
              <a:rPr lang="ja-JP" altLang="en-US" dirty="0"/>
              <a:t>によるインストラクションの自動生成</a:t>
            </a:r>
            <a:endParaRPr lang="en-US" altLang="ja-JP" dirty="0"/>
          </a:p>
          <a:p>
            <a:r>
              <a:rPr kumimoji="1" lang="en-US" altLang="ja-JP" dirty="0"/>
              <a:t>GUI </a:t>
            </a:r>
            <a:r>
              <a:rPr kumimoji="1" lang="ja-JP" altLang="en-US" dirty="0"/>
              <a:t>による直感的な操作</a:t>
            </a:r>
            <a:endParaRPr kumimoji="1" lang="en-US" altLang="ja-JP" dirty="0"/>
          </a:p>
          <a:p>
            <a:r>
              <a:rPr lang="en-US" altLang="ja-JP" dirty="0"/>
              <a:t>API </a:t>
            </a:r>
            <a:r>
              <a:rPr lang="ja-JP" altLang="en-US" dirty="0"/>
              <a:t>に比べて手軽な一方，高度なプログラムに接続できず，カスタマイズの自由度が</a:t>
            </a:r>
            <a:br>
              <a:rPr lang="en-US" altLang="ja-JP" dirty="0"/>
            </a:br>
            <a:r>
              <a:rPr lang="ja-JP" altLang="en-US" dirty="0"/>
              <a:t>低いことも欠点</a:t>
            </a:r>
            <a:endParaRPr kumimoji="1" lang="ja-JP" altLang="en-US" dirty="0"/>
          </a:p>
        </p:txBody>
      </p:sp>
      <p:sp>
        <p:nvSpPr>
          <p:cNvPr id="4" name="スライド番号プレースホルダー 3">
            <a:extLst>
              <a:ext uri="{FF2B5EF4-FFF2-40B4-BE49-F238E27FC236}">
                <a16:creationId xmlns:a16="http://schemas.microsoft.com/office/drawing/2014/main" id="{E583D2C6-9487-5728-41F2-B91C681A2CA9}"/>
              </a:ext>
            </a:extLst>
          </p:cNvPr>
          <p:cNvSpPr>
            <a:spLocks noGrp="1"/>
          </p:cNvSpPr>
          <p:nvPr>
            <p:ph type="sldNum" sz="quarter" idx="12"/>
          </p:nvPr>
        </p:nvSpPr>
        <p:spPr/>
        <p:txBody>
          <a:bodyPr/>
          <a:lstStyle/>
          <a:p>
            <a:fld id="{AA33AD68-02DB-4C41-B1AE-499F59C99E0D}" type="slidenum">
              <a:rPr lang="ja-JP" altLang="en-US" smtClean="0"/>
              <a:pPr/>
              <a:t>54</a:t>
            </a:fld>
            <a:endParaRPr lang="ja-JP" altLang="en-US" dirty="0"/>
          </a:p>
        </p:txBody>
      </p:sp>
      <p:sp>
        <p:nvSpPr>
          <p:cNvPr id="5" name="フッター プレースホルダー 4">
            <a:extLst>
              <a:ext uri="{FF2B5EF4-FFF2-40B4-BE49-F238E27FC236}">
                <a16:creationId xmlns:a16="http://schemas.microsoft.com/office/drawing/2014/main" id="{EA15B3B4-8AB4-FACC-32B1-45DDAE97C011}"/>
              </a:ext>
            </a:extLst>
          </p:cNvPr>
          <p:cNvSpPr>
            <a:spLocks noGrp="1"/>
          </p:cNvSpPr>
          <p:nvPr>
            <p:ph type="ftr" sz="quarter" idx="11"/>
          </p:nvPr>
        </p:nvSpPr>
        <p:spPr/>
        <p:txBody>
          <a:bodyPr/>
          <a:lstStyle/>
          <a:p>
            <a:r>
              <a:rPr kumimoji="1" lang="en-US" altLang="ja-JP" dirty="0"/>
              <a:t>https://openai.com/blog/introducing-gpts</a:t>
            </a:r>
            <a:endParaRPr kumimoji="1" lang="ja-JP" altLang="en-US" dirty="0"/>
          </a:p>
        </p:txBody>
      </p:sp>
    </p:spTree>
    <p:extLst>
      <p:ext uri="{BB962C8B-B14F-4D97-AF65-F5344CB8AC3E}">
        <p14:creationId xmlns:p14="http://schemas.microsoft.com/office/powerpoint/2010/main" val="853211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CB7459-0A68-2E16-A86E-723D03419108}"/>
              </a:ext>
            </a:extLst>
          </p:cNvPr>
          <p:cNvSpPr>
            <a:spLocks noGrp="1"/>
          </p:cNvSpPr>
          <p:nvPr>
            <p:ph type="title"/>
          </p:nvPr>
        </p:nvSpPr>
        <p:spPr/>
        <p:txBody>
          <a:bodyPr/>
          <a:lstStyle/>
          <a:p>
            <a:r>
              <a:rPr lang="ja-JP" altLang="en-US" dirty="0"/>
              <a:t>有意義な学習の例</a:t>
            </a:r>
            <a:endParaRPr kumimoji="1" lang="ja-JP" altLang="en-US" dirty="0"/>
          </a:p>
        </p:txBody>
      </p:sp>
      <p:pic>
        <p:nvPicPr>
          <p:cNvPr id="6" name="コンテンツ プレースホルダー 5" descr="グラフ, 折れ線グラフ&#10;&#10;自動的に生成された説明">
            <a:extLst>
              <a:ext uri="{FF2B5EF4-FFF2-40B4-BE49-F238E27FC236}">
                <a16:creationId xmlns:a16="http://schemas.microsoft.com/office/drawing/2014/main" id="{5D034326-FA3F-8CDE-B454-D5E9552CE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1220" y="1901825"/>
            <a:ext cx="4961560" cy="3959225"/>
          </a:xfrm>
        </p:spPr>
      </p:pic>
      <p:sp>
        <p:nvSpPr>
          <p:cNvPr id="4" name="スライド番号プレースホルダー 3">
            <a:extLst>
              <a:ext uri="{FF2B5EF4-FFF2-40B4-BE49-F238E27FC236}">
                <a16:creationId xmlns:a16="http://schemas.microsoft.com/office/drawing/2014/main" id="{29F1FA4F-E83A-0528-4284-0CBFC2E4A0F0}"/>
              </a:ext>
            </a:extLst>
          </p:cNvPr>
          <p:cNvSpPr>
            <a:spLocks noGrp="1"/>
          </p:cNvSpPr>
          <p:nvPr>
            <p:ph type="sldNum" sz="quarter" idx="12"/>
          </p:nvPr>
        </p:nvSpPr>
        <p:spPr/>
        <p:txBody>
          <a:bodyPr/>
          <a:lstStyle/>
          <a:p>
            <a:fld id="{AA33AD68-02DB-4C41-B1AE-499F59C99E0D}" type="slidenum">
              <a:rPr lang="ja-JP" altLang="en-US" smtClean="0"/>
              <a:pPr/>
              <a:t>55</a:t>
            </a:fld>
            <a:endParaRPr lang="ja-JP" altLang="en-US" dirty="0"/>
          </a:p>
        </p:txBody>
      </p:sp>
    </p:spTree>
    <p:extLst>
      <p:ext uri="{BB962C8B-B14F-4D97-AF65-F5344CB8AC3E}">
        <p14:creationId xmlns:p14="http://schemas.microsoft.com/office/powerpoint/2010/main" val="3805352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112E167-E48F-03E8-CA25-062A8D16B526}"/>
              </a:ext>
            </a:extLst>
          </p:cNvPr>
          <p:cNvSpPr>
            <a:spLocks noGrp="1"/>
          </p:cNvSpPr>
          <p:nvPr>
            <p:ph type="sldNum" sz="quarter" idx="12"/>
          </p:nvPr>
        </p:nvSpPr>
        <p:spPr/>
        <p:txBody>
          <a:bodyPr/>
          <a:lstStyle/>
          <a:p>
            <a:fld id="{AA33AD68-02DB-4C41-B1AE-499F59C99E0D}" type="slidenum">
              <a:rPr kumimoji="1" lang="ja-JP" altLang="en-US" smtClean="0"/>
              <a:t>56</a:t>
            </a:fld>
            <a:endParaRPr kumimoji="1" lang="ja-JP" altLang="en-US"/>
          </a:p>
        </p:txBody>
      </p:sp>
      <p:sp>
        <p:nvSpPr>
          <p:cNvPr id="3" name="テキスト ボックス 2">
            <a:extLst>
              <a:ext uri="{FF2B5EF4-FFF2-40B4-BE49-F238E27FC236}">
                <a16:creationId xmlns:a16="http://schemas.microsoft.com/office/drawing/2014/main" id="{B3EC698D-B970-EB60-8DD8-69FD5A3876A3}"/>
              </a:ext>
            </a:extLst>
          </p:cNvPr>
          <p:cNvSpPr txBox="1"/>
          <p:nvPr/>
        </p:nvSpPr>
        <p:spPr>
          <a:xfrm>
            <a:off x="2001974" y="2030892"/>
            <a:ext cx="5140057" cy="523220"/>
          </a:xfrm>
          <a:prstGeom prst="rect">
            <a:avLst/>
          </a:prstGeom>
          <a:solidFill>
            <a:schemeClr val="bg1"/>
          </a:solidFill>
          <a:ln w="12700">
            <a:solidFill>
              <a:schemeClr val="tx1"/>
            </a:solidFill>
          </a:ln>
        </p:spPr>
        <p:txBody>
          <a:bodyPr wrap="square" rtlCol="0">
            <a:spAutoFit/>
          </a:bodyPr>
          <a:lstStyle/>
          <a:p>
            <a:pPr algn="ctr"/>
            <a:r>
              <a:rPr kumimoji="1" lang="ja-JP" altLang="en-US" sz="2800" dirty="0">
                <a:latin typeface="+mj-ea"/>
                <a:ea typeface="+mj-ea"/>
              </a:rPr>
              <a:t>場の規則</a:t>
            </a:r>
          </a:p>
        </p:txBody>
      </p:sp>
      <p:sp>
        <p:nvSpPr>
          <p:cNvPr id="4" name="テキスト ボックス 3">
            <a:extLst>
              <a:ext uri="{FF2B5EF4-FFF2-40B4-BE49-F238E27FC236}">
                <a16:creationId xmlns:a16="http://schemas.microsoft.com/office/drawing/2014/main" id="{C37F3D9E-A551-02A4-2F99-F0240F225814}"/>
              </a:ext>
            </a:extLst>
          </p:cNvPr>
          <p:cNvSpPr txBox="1"/>
          <p:nvPr/>
        </p:nvSpPr>
        <p:spPr>
          <a:xfrm>
            <a:off x="2001973" y="3075114"/>
            <a:ext cx="5140057" cy="523220"/>
          </a:xfrm>
          <a:prstGeom prst="rect">
            <a:avLst/>
          </a:prstGeom>
          <a:solidFill>
            <a:schemeClr val="bg1"/>
          </a:solidFill>
          <a:ln w="12700">
            <a:solidFill>
              <a:schemeClr val="tx1"/>
            </a:solidFill>
          </a:ln>
        </p:spPr>
        <p:txBody>
          <a:bodyPr wrap="square" rtlCol="0">
            <a:spAutoFit/>
          </a:bodyPr>
          <a:lstStyle/>
          <a:p>
            <a:pPr algn="ctr"/>
            <a:r>
              <a:rPr kumimoji="1" lang="ja-JP" altLang="en-US" sz="2800" dirty="0">
                <a:latin typeface="+mj-ea"/>
                <a:ea typeface="+mj-ea"/>
              </a:rPr>
              <a:t>内容の是非判断</a:t>
            </a:r>
          </a:p>
        </p:txBody>
      </p:sp>
      <p:sp>
        <p:nvSpPr>
          <p:cNvPr id="5" name="テキスト ボックス 4">
            <a:extLst>
              <a:ext uri="{FF2B5EF4-FFF2-40B4-BE49-F238E27FC236}">
                <a16:creationId xmlns:a16="http://schemas.microsoft.com/office/drawing/2014/main" id="{A05F7512-E18F-F9FA-7652-7DC04432D735}"/>
              </a:ext>
            </a:extLst>
          </p:cNvPr>
          <p:cNvSpPr txBox="1"/>
          <p:nvPr/>
        </p:nvSpPr>
        <p:spPr>
          <a:xfrm>
            <a:off x="2001973" y="4125863"/>
            <a:ext cx="5140057" cy="523220"/>
          </a:xfrm>
          <a:prstGeom prst="rect">
            <a:avLst/>
          </a:prstGeom>
          <a:solidFill>
            <a:schemeClr val="bg1"/>
          </a:solidFill>
          <a:ln w="12700">
            <a:solidFill>
              <a:schemeClr val="tx1"/>
            </a:solidFill>
          </a:ln>
        </p:spPr>
        <p:txBody>
          <a:bodyPr wrap="square" rtlCol="0">
            <a:spAutoFit/>
          </a:bodyPr>
          <a:lstStyle/>
          <a:p>
            <a:pPr algn="ctr"/>
            <a:r>
              <a:rPr kumimoji="1" lang="ja-JP" altLang="en-US" sz="2800" dirty="0">
                <a:latin typeface="+mj-ea"/>
                <a:ea typeface="+mj-ea"/>
              </a:rPr>
              <a:t>心に浮かんだこと</a:t>
            </a:r>
          </a:p>
        </p:txBody>
      </p:sp>
      <p:sp>
        <p:nvSpPr>
          <p:cNvPr id="6" name="テキスト ボックス 5">
            <a:extLst>
              <a:ext uri="{FF2B5EF4-FFF2-40B4-BE49-F238E27FC236}">
                <a16:creationId xmlns:a16="http://schemas.microsoft.com/office/drawing/2014/main" id="{4A605014-A6E1-925E-AEAA-32CA4BEA94C2}"/>
              </a:ext>
            </a:extLst>
          </p:cNvPr>
          <p:cNvSpPr txBox="1"/>
          <p:nvPr/>
        </p:nvSpPr>
        <p:spPr>
          <a:xfrm>
            <a:off x="5084629" y="5176612"/>
            <a:ext cx="2057400" cy="523220"/>
          </a:xfrm>
          <a:prstGeom prst="rect">
            <a:avLst/>
          </a:prstGeom>
          <a:solidFill>
            <a:schemeClr val="bg1"/>
          </a:solidFill>
          <a:ln w="12700">
            <a:solidFill>
              <a:schemeClr val="tx1"/>
            </a:solidFill>
          </a:ln>
        </p:spPr>
        <p:txBody>
          <a:bodyPr wrap="square" rtlCol="0">
            <a:spAutoFit/>
          </a:bodyPr>
          <a:lstStyle/>
          <a:p>
            <a:pPr algn="ctr"/>
            <a:r>
              <a:rPr kumimoji="1" lang="ja-JP" altLang="en-US" sz="2800" dirty="0">
                <a:latin typeface="+mj-ea"/>
                <a:ea typeface="+mj-ea"/>
              </a:rPr>
              <a:t>内部状態</a:t>
            </a:r>
          </a:p>
        </p:txBody>
      </p:sp>
      <p:sp>
        <p:nvSpPr>
          <p:cNvPr id="7" name="テキスト ボックス 6">
            <a:extLst>
              <a:ext uri="{FF2B5EF4-FFF2-40B4-BE49-F238E27FC236}">
                <a16:creationId xmlns:a16="http://schemas.microsoft.com/office/drawing/2014/main" id="{6C693BEE-4D14-F7BC-E72A-AFE79E1531AE}"/>
              </a:ext>
            </a:extLst>
          </p:cNvPr>
          <p:cNvSpPr txBox="1"/>
          <p:nvPr/>
        </p:nvSpPr>
        <p:spPr>
          <a:xfrm>
            <a:off x="2001972" y="5188154"/>
            <a:ext cx="2057400" cy="523220"/>
          </a:xfrm>
          <a:prstGeom prst="rect">
            <a:avLst/>
          </a:prstGeom>
          <a:solidFill>
            <a:schemeClr val="bg1"/>
          </a:solidFill>
          <a:ln w="12700">
            <a:solidFill>
              <a:schemeClr val="tx1"/>
            </a:solidFill>
          </a:ln>
        </p:spPr>
        <p:txBody>
          <a:bodyPr wrap="square" rtlCol="0">
            <a:spAutoFit/>
          </a:bodyPr>
          <a:lstStyle/>
          <a:p>
            <a:pPr algn="ctr"/>
            <a:r>
              <a:rPr kumimoji="1" lang="ja-JP" altLang="en-US" sz="2800" dirty="0">
                <a:latin typeface="+mj-ea"/>
                <a:ea typeface="+mj-ea"/>
              </a:rPr>
              <a:t>外部刺激</a:t>
            </a:r>
          </a:p>
        </p:txBody>
      </p:sp>
      <p:cxnSp>
        <p:nvCxnSpPr>
          <p:cNvPr id="9" name="直線矢印コネクタ 8">
            <a:extLst>
              <a:ext uri="{FF2B5EF4-FFF2-40B4-BE49-F238E27FC236}">
                <a16:creationId xmlns:a16="http://schemas.microsoft.com/office/drawing/2014/main" id="{2905B906-8CDB-3D21-DEB3-A8C687D4EC76}"/>
              </a:ext>
            </a:extLst>
          </p:cNvPr>
          <p:cNvCxnSpPr>
            <a:cxnSpLocks/>
            <a:endCxn id="5" idx="2"/>
          </p:cNvCxnSpPr>
          <p:nvPr/>
        </p:nvCxnSpPr>
        <p:spPr>
          <a:xfrm flipV="1">
            <a:off x="3030673" y="4649083"/>
            <a:ext cx="1541329" cy="52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矢印コネクタ 13">
            <a:extLst>
              <a:ext uri="{FF2B5EF4-FFF2-40B4-BE49-F238E27FC236}">
                <a16:creationId xmlns:a16="http://schemas.microsoft.com/office/drawing/2014/main" id="{FFA099B2-630C-040F-DDAA-6F93406165B0}"/>
              </a:ext>
            </a:extLst>
          </p:cNvPr>
          <p:cNvCxnSpPr>
            <a:cxnSpLocks/>
            <a:stCxn id="6" idx="0"/>
            <a:endCxn id="5" idx="2"/>
          </p:cNvCxnSpPr>
          <p:nvPr/>
        </p:nvCxnSpPr>
        <p:spPr>
          <a:xfrm flipH="1" flipV="1">
            <a:off x="4572002" y="4649083"/>
            <a:ext cx="1541327" cy="52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0C99AEC4-1AFC-B0C5-40E2-D8BBA06E586C}"/>
              </a:ext>
            </a:extLst>
          </p:cNvPr>
          <p:cNvCxnSpPr>
            <a:cxnSpLocks/>
            <a:endCxn id="6" idx="1"/>
          </p:cNvCxnSpPr>
          <p:nvPr/>
        </p:nvCxnSpPr>
        <p:spPr>
          <a:xfrm>
            <a:off x="4059373" y="5438222"/>
            <a:ext cx="102525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id="{0AC2999E-B3AD-4648-206A-14BF2DFBBD3E}"/>
              </a:ext>
            </a:extLst>
          </p:cNvPr>
          <p:cNvCxnSpPr>
            <a:stCxn id="5" idx="0"/>
            <a:endCxn id="4" idx="2"/>
          </p:cNvCxnSpPr>
          <p:nvPr/>
        </p:nvCxnSpPr>
        <p:spPr>
          <a:xfrm flipV="1">
            <a:off x="4572002" y="3598334"/>
            <a:ext cx="0" cy="527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D0EA1A73-14BE-7E85-3550-81C550C240B2}"/>
              </a:ext>
            </a:extLst>
          </p:cNvPr>
          <p:cNvCxnSpPr>
            <a:stCxn id="4" idx="0"/>
            <a:endCxn id="3" idx="2"/>
          </p:cNvCxnSpPr>
          <p:nvPr/>
        </p:nvCxnSpPr>
        <p:spPr>
          <a:xfrm flipV="1">
            <a:off x="4572002" y="2554112"/>
            <a:ext cx="1" cy="521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テキスト ボックス 21">
            <a:extLst>
              <a:ext uri="{FF2B5EF4-FFF2-40B4-BE49-F238E27FC236}">
                <a16:creationId xmlns:a16="http://schemas.microsoft.com/office/drawing/2014/main" id="{E48B6E1D-C570-AE0E-C930-7081F12BE8CA}"/>
              </a:ext>
            </a:extLst>
          </p:cNvPr>
          <p:cNvSpPr txBox="1"/>
          <p:nvPr/>
        </p:nvSpPr>
        <p:spPr>
          <a:xfrm>
            <a:off x="2177345" y="4734596"/>
            <a:ext cx="1365956" cy="369332"/>
          </a:xfrm>
          <a:prstGeom prst="rect">
            <a:avLst/>
          </a:prstGeom>
          <a:noFill/>
        </p:spPr>
        <p:txBody>
          <a:bodyPr wrap="square" rtlCol="0">
            <a:spAutoFit/>
          </a:bodyPr>
          <a:lstStyle/>
          <a:p>
            <a:r>
              <a:rPr kumimoji="1" lang="ja-JP" altLang="en-US" dirty="0"/>
              <a:t>認知的評価</a:t>
            </a:r>
          </a:p>
        </p:txBody>
      </p:sp>
      <p:sp>
        <p:nvSpPr>
          <p:cNvPr id="23" name="テキスト ボックス 22">
            <a:extLst>
              <a:ext uri="{FF2B5EF4-FFF2-40B4-BE49-F238E27FC236}">
                <a16:creationId xmlns:a16="http://schemas.microsoft.com/office/drawing/2014/main" id="{AB41CE88-3CC3-9B7C-E0A7-4E00D36CC7D7}"/>
              </a:ext>
            </a:extLst>
          </p:cNvPr>
          <p:cNvSpPr txBox="1"/>
          <p:nvPr/>
        </p:nvSpPr>
        <p:spPr>
          <a:xfrm>
            <a:off x="3889022" y="5461305"/>
            <a:ext cx="1365956" cy="369332"/>
          </a:xfrm>
          <a:prstGeom prst="rect">
            <a:avLst/>
          </a:prstGeom>
          <a:noFill/>
        </p:spPr>
        <p:txBody>
          <a:bodyPr wrap="square" rtlCol="0">
            <a:spAutoFit/>
          </a:bodyPr>
          <a:lstStyle/>
          <a:p>
            <a:pPr algn="ctr"/>
            <a:r>
              <a:rPr kumimoji="1" lang="ja-JP" altLang="en-US" dirty="0"/>
              <a:t>相互関係</a:t>
            </a:r>
          </a:p>
        </p:txBody>
      </p:sp>
      <p:cxnSp>
        <p:nvCxnSpPr>
          <p:cNvPr id="26" name="コネクタ: カギ線 25">
            <a:extLst>
              <a:ext uri="{FF2B5EF4-FFF2-40B4-BE49-F238E27FC236}">
                <a16:creationId xmlns:a16="http://schemas.microsoft.com/office/drawing/2014/main" id="{D43E9D7F-B68B-42D1-1546-8903EAD1EC51}"/>
              </a:ext>
            </a:extLst>
          </p:cNvPr>
          <p:cNvCxnSpPr>
            <a:cxnSpLocks/>
            <a:endCxn id="3" idx="1"/>
          </p:cNvCxnSpPr>
          <p:nvPr/>
        </p:nvCxnSpPr>
        <p:spPr>
          <a:xfrm rot="10800000" flipH="1">
            <a:off x="2001972" y="2292502"/>
            <a:ext cx="1" cy="3145720"/>
          </a:xfrm>
          <a:prstGeom prst="bentConnector3">
            <a:avLst>
              <a:gd name="adj1" fmla="val -22860000000"/>
            </a:avLst>
          </a:prstGeom>
          <a:ln>
            <a:tailEnd type="triangle"/>
          </a:ln>
        </p:spPr>
        <p:style>
          <a:lnRef idx="1">
            <a:schemeClr val="dk1"/>
          </a:lnRef>
          <a:fillRef idx="0">
            <a:schemeClr val="dk1"/>
          </a:fillRef>
          <a:effectRef idx="0">
            <a:schemeClr val="dk1"/>
          </a:effectRef>
          <a:fontRef idx="minor">
            <a:schemeClr val="tx1"/>
          </a:fontRef>
        </p:style>
      </p:cxnSp>
      <p:sp>
        <p:nvSpPr>
          <p:cNvPr id="27" name="テキスト ボックス 26">
            <a:extLst>
              <a:ext uri="{FF2B5EF4-FFF2-40B4-BE49-F238E27FC236}">
                <a16:creationId xmlns:a16="http://schemas.microsoft.com/office/drawing/2014/main" id="{A7424EFD-F6EC-39BF-C53B-50B24697E9E4}"/>
              </a:ext>
            </a:extLst>
          </p:cNvPr>
          <p:cNvSpPr txBox="1"/>
          <p:nvPr/>
        </p:nvSpPr>
        <p:spPr>
          <a:xfrm>
            <a:off x="2001971" y="986670"/>
            <a:ext cx="5140057" cy="523220"/>
          </a:xfrm>
          <a:prstGeom prst="rect">
            <a:avLst/>
          </a:prstGeom>
          <a:solidFill>
            <a:schemeClr val="bg1"/>
          </a:solidFill>
          <a:ln w="12700">
            <a:solidFill>
              <a:schemeClr val="tx1"/>
            </a:solidFill>
          </a:ln>
        </p:spPr>
        <p:txBody>
          <a:bodyPr wrap="square" rtlCol="0">
            <a:spAutoFit/>
          </a:bodyPr>
          <a:lstStyle/>
          <a:p>
            <a:pPr algn="ctr"/>
            <a:r>
              <a:rPr kumimoji="1" lang="ja-JP" altLang="en-US" sz="2800" b="1" dirty="0">
                <a:latin typeface="+mj-ea"/>
                <a:ea typeface="+mj-ea"/>
              </a:rPr>
              <a:t>発話意志</a:t>
            </a:r>
          </a:p>
        </p:txBody>
      </p:sp>
      <p:cxnSp>
        <p:nvCxnSpPr>
          <p:cNvPr id="29" name="直線矢印コネクタ 28">
            <a:extLst>
              <a:ext uri="{FF2B5EF4-FFF2-40B4-BE49-F238E27FC236}">
                <a16:creationId xmlns:a16="http://schemas.microsoft.com/office/drawing/2014/main" id="{30B09F9E-A20E-F8D6-DA18-75F8E3E9F4CC}"/>
              </a:ext>
            </a:extLst>
          </p:cNvPr>
          <p:cNvCxnSpPr>
            <a:cxnSpLocks/>
            <a:stCxn id="3" idx="0"/>
            <a:endCxn id="27" idx="2"/>
          </p:cNvCxnSpPr>
          <p:nvPr/>
        </p:nvCxnSpPr>
        <p:spPr>
          <a:xfrm flipH="1" flipV="1">
            <a:off x="4572000" y="1509890"/>
            <a:ext cx="3" cy="521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3525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テキスト ボックス 26">
            <a:extLst>
              <a:ext uri="{FF2B5EF4-FFF2-40B4-BE49-F238E27FC236}">
                <a16:creationId xmlns:a16="http://schemas.microsoft.com/office/drawing/2014/main" id="{0B1BF5FC-F0D8-C7ED-7EA1-4EF73E2CA2B5}"/>
              </a:ext>
            </a:extLst>
          </p:cNvPr>
          <p:cNvSpPr txBox="1"/>
          <p:nvPr/>
        </p:nvSpPr>
        <p:spPr>
          <a:xfrm>
            <a:off x="209685" y="5072044"/>
            <a:ext cx="1969702" cy="434307"/>
          </a:xfrm>
          <a:prstGeom prst="rect">
            <a:avLst/>
          </a:prstGeom>
          <a:noFill/>
          <a:ln>
            <a:solidFill>
              <a:schemeClr val="tx1"/>
            </a:solidFill>
            <a:prstDash val="solid"/>
          </a:ln>
        </p:spPr>
        <p:txBody>
          <a:bodyPr wrap="square" rtlCol="0" anchor="ctr">
            <a:noAutofit/>
          </a:bodyPr>
          <a:lstStyle/>
          <a:p>
            <a:pPr algn="ctr"/>
            <a:r>
              <a:rPr kumimoji="1" lang="ja-JP" altLang="en-US" sz="2800" dirty="0"/>
              <a:t>画像</a:t>
            </a:r>
          </a:p>
        </p:txBody>
      </p:sp>
      <p:sp>
        <p:nvSpPr>
          <p:cNvPr id="29" name="テキスト ボックス 28">
            <a:extLst>
              <a:ext uri="{FF2B5EF4-FFF2-40B4-BE49-F238E27FC236}">
                <a16:creationId xmlns:a16="http://schemas.microsoft.com/office/drawing/2014/main" id="{2F671336-AAF7-725B-A210-E05E6D68198B}"/>
              </a:ext>
            </a:extLst>
          </p:cNvPr>
          <p:cNvSpPr txBox="1"/>
          <p:nvPr/>
        </p:nvSpPr>
        <p:spPr>
          <a:xfrm>
            <a:off x="192503" y="2845111"/>
            <a:ext cx="1969702" cy="434307"/>
          </a:xfrm>
          <a:prstGeom prst="rect">
            <a:avLst/>
          </a:prstGeom>
          <a:noFill/>
          <a:ln>
            <a:solidFill>
              <a:schemeClr val="tx1"/>
            </a:solidFill>
            <a:prstDash val="solid"/>
          </a:ln>
        </p:spPr>
        <p:txBody>
          <a:bodyPr wrap="square" rtlCol="0" anchor="ctr">
            <a:noAutofit/>
          </a:bodyPr>
          <a:lstStyle/>
          <a:p>
            <a:pPr algn="ctr"/>
            <a:r>
              <a:rPr kumimoji="1" lang="en-US" altLang="ja-JP" sz="2800" dirty="0">
                <a:latin typeface="Arial" panose="020B0604020202020204" pitchFamily="34" charset="0"/>
                <a:cs typeface="Arial" panose="020B0604020202020204" pitchFamily="34" charset="0"/>
              </a:rPr>
              <a:t>ChatGPT</a:t>
            </a:r>
            <a:endParaRPr kumimoji="1" lang="ja-JP" altLang="en-US" sz="2800" dirty="0">
              <a:latin typeface="Arial" panose="020B0604020202020204" pitchFamily="34" charset="0"/>
              <a:cs typeface="Arial" panose="020B0604020202020204" pitchFamily="34" charset="0"/>
            </a:endParaRPr>
          </a:p>
        </p:txBody>
      </p:sp>
      <p:sp>
        <p:nvSpPr>
          <p:cNvPr id="32" name="テキスト ボックス 31">
            <a:extLst>
              <a:ext uri="{FF2B5EF4-FFF2-40B4-BE49-F238E27FC236}">
                <a16:creationId xmlns:a16="http://schemas.microsoft.com/office/drawing/2014/main" id="{B818E46A-8262-07F5-ABC9-6310F1AD20B3}"/>
              </a:ext>
            </a:extLst>
          </p:cNvPr>
          <p:cNvSpPr txBox="1"/>
          <p:nvPr/>
        </p:nvSpPr>
        <p:spPr>
          <a:xfrm>
            <a:off x="6696106" y="1862930"/>
            <a:ext cx="1969702" cy="434307"/>
          </a:xfrm>
          <a:prstGeom prst="rect">
            <a:avLst/>
          </a:prstGeom>
          <a:noFill/>
          <a:ln>
            <a:solidFill>
              <a:schemeClr val="tx1"/>
            </a:solidFill>
            <a:prstDash val="solid"/>
          </a:ln>
        </p:spPr>
        <p:txBody>
          <a:bodyPr wrap="square" rtlCol="0" anchor="ctr">
            <a:noAutofit/>
          </a:bodyPr>
          <a:lstStyle/>
          <a:p>
            <a:pPr algn="ctr"/>
            <a:r>
              <a:rPr kumimoji="1" lang="ja-JP" altLang="en-US" sz="2800" dirty="0"/>
              <a:t>行動ラベル</a:t>
            </a:r>
          </a:p>
        </p:txBody>
      </p:sp>
      <p:sp>
        <p:nvSpPr>
          <p:cNvPr id="34" name="矢印: 上 33">
            <a:extLst>
              <a:ext uri="{FF2B5EF4-FFF2-40B4-BE49-F238E27FC236}">
                <a16:creationId xmlns:a16="http://schemas.microsoft.com/office/drawing/2014/main" id="{714C6799-8AE9-5581-F09D-4449DF3A30D4}"/>
              </a:ext>
            </a:extLst>
          </p:cNvPr>
          <p:cNvSpPr/>
          <p:nvPr/>
        </p:nvSpPr>
        <p:spPr>
          <a:xfrm>
            <a:off x="1080835" y="3347953"/>
            <a:ext cx="193039" cy="1619158"/>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上向き折線 44">
            <a:extLst>
              <a:ext uri="{FF2B5EF4-FFF2-40B4-BE49-F238E27FC236}">
                <a16:creationId xmlns:a16="http://schemas.microsoft.com/office/drawing/2014/main" id="{23A5F571-A6C5-F1E5-1236-9A5F20B880DB}"/>
              </a:ext>
            </a:extLst>
          </p:cNvPr>
          <p:cNvSpPr/>
          <p:nvPr/>
        </p:nvSpPr>
        <p:spPr>
          <a:xfrm>
            <a:off x="5049520" y="2354017"/>
            <a:ext cx="3089972" cy="1744605"/>
          </a:xfrm>
          <a:prstGeom prst="bentUpArrow">
            <a:avLst>
              <a:gd name="adj1" fmla="val 5782"/>
              <a:gd name="adj2" fmla="val 5491"/>
              <a:gd name="adj3" fmla="val 1160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コネクタ: カギ線 47">
            <a:extLst>
              <a:ext uri="{FF2B5EF4-FFF2-40B4-BE49-F238E27FC236}">
                <a16:creationId xmlns:a16="http://schemas.microsoft.com/office/drawing/2014/main" id="{8DC502E2-7415-F881-B31F-863506FB75CA}"/>
              </a:ext>
            </a:extLst>
          </p:cNvPr>
          <p:cNvCxnSpPr>
            <a:cxnSpLocks/>
            <a:stCxn id="29" idx="0"/>
            <a:endCxn id="23" idx="0"/>
          </p:cNvCxnSpPr>
          <p:nvPr/>
        </p:nvCxnSpPr>
        <p:spPr>
          <a:xfrm rot="5400000" flipH="1" flipV="1">
            <a:off x="3982637" y="35122"/>
            <a:ext cx="4706" cy="5615272"/>
          </a:xfrm>
          <a:prstGeom prst="bentConnector3">
            <a:avLst>
              <a:gd name="adj1" fmla="val 4957629"/>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8EB6503F-1C19-99D6-507D-5BDE88602FDD}"/>
              </a:ext>
            </a:extLst>
          </p:cNvPr>
          <p:cNvSpPr/>
          <p:nvPr/>
        </p:nvSpPr>
        <p:spPr>
          <a:xfrm>
            <a:off x="2885440" y="1643172"/>
            <a:ext cx="5943599" cy="88322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E776F10C-34CD-9A2D-AB17-EBEE0D109917}"/>
              </a:ext>
            </a:extLst>
          </p:cNvPr>
          <p:cNvSpPr txBox="1"/>
          <p:nvPr/>
        </p:nvSpPr>
        <p:spPr>
          <a:xfrm>
            <a:off x="7653885" y="4166202"/>
            <a:ext cx="971214" cy="369332"/>
          </a:xfrm>
          <a:prstGeom prst="rect">
            <a:avLst/>
          </a:prstGeom>
          <a:noFill/>
        </p:spPr>
        <p:txBody>
          <a:bodyPr wrap="square" rtlCol="0">
            <a:spAutoFit/>
          </a:bodyPr>
          <a:lstStyle/>
          <a:p>
            <a:pPr algn="ctr"/>
            <a:r>
              <a:rPr kumimoji="1" lang="en-US" altLang="ja-JP" dirty="0"/>
              <a:t>3. </a:t>
            </a:r>
            <a:r>
              <a:rPr kumimoji="1" lang="ja-JP" altLang="en-US" dirty="0"/>
              <a:t>評価</a:t>
            </a:r>
          </a:p>
        </p:txBody>
      </p:sp>
      <p:grpSp>
        <p:nvGrpSpPr>
          <p:cNvPr id="71" name="グループ化 70">
            <a:extLst>
              <a:ext uri="{FF2B5EF4-FFF2-40B4-BE49-F238E27FC236}">
                <a16:creationId xmlns:a16="http://schemas.microsoft.com/office/drawing/2014/main" id="{98AD25EE-A020-1435-6584-1D52718892CA}"/>
              </a:ext>
            </a:extLst>
          </p:cNvPr>
          <p:cNvGrpSpPr/>
          <p:nvPr/>
        </p:nvGrpSpPr>
        <p:grpSpPr>
          <a:xfrm>
            <a:off x="1194536" y="1862930"/>
            <a:ext cx="6592299" cy="3643420"/>
            <a:chOff x="1194536" y="1862930"/>
            <a:chExt cx="6592299" cy="3643420"/>
          </a:xfrm>
        </p:grpSpPr>
        <p:sp>
          <p:nvSpPr>
            <p:cNvPr id="9" name="テキスト ボックス 8">
              <a:extLst>
                <a:ext uri="{FF2B5EF4-FFF2-40B4-BE49-F238E27FC236}">
                  <a16:creationId xmlns:a16="http://schemas.microsoft.com/office/drawing/2014/main" id="{340AEFC4-D575-08FA-9B43-225156420C41}"/>
                </a:ext>
              </a:extLst>
            </p:cNvPr>
            <p:cNvSpPr txBox="1"/>
            <p:nvPr/>
          </p:nvSpPr>
          <p:spPr>
            <a:xfrm>
              <a:off x="3000139" y="2845110"/>
              <a:ext cx="1969702" cy="434307"/>
            </a:xfrm>
            <a:prstGeom prst="rect">
              <a:avLst/>
            </a:prstGeom>
            <a:noFill/>
            <a:ln>
              <a:solidFill>
                <a:schemeClr val="tx1"/>
              </a:solidFill>
              <a:prstDash val="solid"/>
            </a:ln>
          </p:spPr>
          <p:txBody>
            <a:bodyPr wrap="square" rtlCol="0" anchor="ctr">
              <a:noAutofit/>
            </a:bodyPr>
            <a:lstStyle/>
            <a:p>
              <a:pPr algn="ctr"/>
              <a:r>
                <a:rPr kumimoji="1" lang="ja-JP" altLang="en-US" sz="2800" dirty="0"/>
                <a:t>プロンプト</a:t>
              </a:r>
            </a:p>
          </p:txBody>
        </p:sp>
        <p:sp>
          <p:nvSpPr>
            <p:cNvPr id="23" name="テキスト ボックス 22">
              <a:extLst>
                <a:ext uri="{FF2B5EF4-FFF2-40B4-BE49-F238E27FC236}">
                  <a16:creationId xmlns:a16="http://schemas.microsoft.com/office/drawing/2014/main" id="{C3431912-F941-6D60-F574-9F0A56368137}"/>
                </a:ext>
              </a:extLst>
            </p:cNvPr>
            <p:cNvSpPr txBox="1"/>
            <p:nvPr/>
          </p:nvSpPr>
          <p:spPr>
            <a:xfrm>
              <a:off x="5807775" y="2840405"/>
              <a:ext cx="1969702" cy="434307"/>
            </a:xfrm>
            <a:prstGeom prst="rect">
              <a:avLst/>
            </a:prstGeom>
            <a:noFill/>
            <a:ln>
              <a:solidFill>
                <a:schemeClr val="tx1"/>
              </a:solidFill>
              <a:prstDash val="solid"/>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rPr>
                <a:t>ChatGPT</a:t>
              </a:r>
              <a:endParaRPr kumimoji="1" lang="ja-JP" altLang="en-US" sz="28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ECC84787-7B09-E387-F04C-066C90FA295B}"/>
                </a:ext>
              </a:extLst>
            </p:cNvPr>
            <p:cNvSpPr txBox="1"/>
            <p:nvPr/>
          </p:nvSpPr>
          <p:spPr>
            <a:xfrm>
              <a:off x="3000139" y="3827290"/>
              <a:ext cx="1969702" cy="434307"/>
            </a:xfrm>
            <a:prstGeom prst="rect">
              <a:avLst/>
            </a:prstGeom>
            <a:noFill/>
            <a:ln>
              <a:solidFill>
                <a:schemeClr val="tx1"/>
              </a:solidFill>
              <a:prstDash val="solid"/>
            </a:ln>
          </p:spPr>
          <p:txBody>
            <a:bodyPr wrap="square" rtlCol="0" anchor="ctr">
              <a:noAutofit/>
            </a:bodyPr>
            <a:lstStyle/>
            <a:p>
              <a:pPr algn="ctr"/>
              <a:r>
                <a:rPr kumimoji="1" lang="ja-JP" altLang="en-US" sz="2800" dirty="0"/>
                <a:t>著者</a:t>
              </a:r>
            </a:p>
          </p:txBody>
        </p:sp>
        <p:sp>
          <p:nvSpPr>
            <p:cNvPr id="26" name="テキスト ボックス 25">
              <a:extLst>
                <a:ext uri="{FF2B5EF4-FFF2-40B4-BE49-F238E27FC236}">
                  <a16:creationId xmlns:a16="http://schemas.microsoft.com/office/drawing/2014/main" id="{A1029981-48B8-C6BA-46A0-F8166F56F036}"/>
                </a:ext>
              </a:extLst>
            </p:cNvPr>
            <p:cNvSpPr txBox="1"/>
            <p:nvPr/>
          </p:nvSpPr>
          <p:spPr>
            <a:xfrm>
              <a:off x="5817133" y="5072043"/>
              <a:ext cx="1969702" cy="434307"/>
            </a:xfrm>
            <a:prstGeom prst="rect">
              <a:avLst/>
            </a:prstGeom>
            <a:noFill/>
            <a:ln>
              <a:solidFill>
                <a:schemeClr val="tx1"/>
              </a:solidFill>
              <a:prstDash val="solid"/>
            </a:ln>
          </p:spPr>
          <p:txBody>
            <a:bodyPr wrap="square" rtlCol="0" anchor="ctr">
              <a:noAutofit/>
            </a:bodyPr>
            <a:lstStyle/>
            <a:p>
              <a:pPr algn="ctr"/>
              <a:r>
                <a:rPr kumimoji="1" lang="ja-JP" altLang="en-US" sz="2800" dirty="0"/>
                <a:t>キャラ状態</a:t>
              </a:r>
            </a:p>
          </p:txBody>
        </p:sp>
        <p:sp>
          <p:nvSpPr>
            <p:cNvPr id="31" name="テキスト ボックス 30">
              <a:extLst>
                <a:ext uri="{FF2B5EF4-FFF2-40B4-BE49-F238E27FC236}">
                  <a16:creationId xmlns:a16="http://schemas.microsoft.com/office/drawing/2014/main" id="{E16406FC-7DF4-5A4D-9621-F5A96DC32EA9}"/>
                </a:ext>
              </a:extLst>
            </p:cNvPr>
            <p:cNvSpPr txBox="1"/>
            <p:nvPr/>
          </p:nvSpPr>
          <p:spPr>
            <a:xfrm>
              <a:off x="3000139" y="1862930"/>
              <a:ext cx="1969702" cy="434307"/>
            </a:xfrm>
            <a:prstGeom prst="rect">
              <a:avLst/>
            </a:prstGeom>
            <a:noFill/>
            <a:ln>
              <a:solidFill>
                <a:schemeClr val="tx1"/>
              </a:solidFill>
              <a:prstDash val="solid"/>
            </a:ln>
          </p:spPr>
          <p:txBody>
            <a:bodyPr wrap="square" rtlCol="0" anchor="ctr">
              <a:noAutofit/>
            </a:bodyPr>
            <a:lstStyle/>
            <a:p>
              <a:pPr algn="ctr"/>
              <a:r>
                <a:rPr lang="en-US" altLang="ja-JP" sz="2800" b="1" i="1" dirty="0">
                  <a:latin typeface="Times New Roman" panose="02020603050405020304" pitchFamily="18" charset="0"/>
                  <a:cs typeface="Times New Roman" panose="02020603050405020304" pitchFamily="18" charset="0"/>
                </a:rPr>
                <a:t>E</a:t>
              </a:r>
              <a:r>
                <a:rPr lang="en-US" altLang="ja-JP" sz="2800" baseline="30000" dirty="0">
                  <a:latin typeface="Times New Roman" panose="02020603050405020304" pitchFamily="18" charset="0"/>
                  <a:cs typeface="Times New Roman" panose="02020603050405020304" pitchFamily="18" charset="0"/>
                </a:rPr>
                <a:t>(</a:t>
              </a:r>
              <a:r>
                <a:rPr lang="en-US" altLang="ja-JP" sz="2800" i="1" baseline="30000" dirty="0">
                  <a:latin typeface="Times New Roman" panose="02020603050405020304" pitchFamily="18" charset="0"/>
                  <a:cs typeface="Times New Roman" panose="02020603050405020304" pitchFamily="18" charset="0"/>
                </a:rPr>
                <a:t>n</a:t>
              </a:r>
              <a:r>
                <a:rPr lang="en-US" altLang="ja-JP" sz="2800" baseline="30000" dirty="0">
                  <a:latin typeface="Times New Roman" panose="02020603050405020304" pitchFamily="18" charset="0"/>
                  <a:cs typeface="Times New Roman" panose="02020603050405020304" pitchFamily="18" charset="0"/>
                </a:rPr>
                <a:t>)</a:t>
              </a:r>
              <a:endParaRPr kumimoji="1" lang="ja-JP" altLang="en-US" sz="2800" dirty="0"/>
            </a:p>
          </p:txBody>
        </p:sp>
        <p:sp>
          <p:nvSpPr>
            <p:cNvPr id="36" name="矢印: 上 35">
              <a:extLst>
                <a:ext uri="{FF2B5EF4-FFF2-40B4-BE49-F238E27FC236}">
                  <a16:creationId xmlns:a16="http://schemas.microsoft.com/office/drawing/2014/main" id="{91719E31-E355-4384-0340-CA5DC03C7723}"/>
                </a:ext>
              </a:extLst>
            </p:cNvPr>
            <p:cNvSpPr/>
            <p:nvPr/>
          </p:nvSpPr>
          <p:spPr>
            <a:xfrm>
              <a:off x="3888470" y="3336200"/>
              <a:ext cx="193040" cy="434307"/>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 38">
              <a:extLst>
                <a:ext uri="{FF2B5EF4-FFF2-40B4-BE49-F238E27FC236}">
                  <a16:creationId xmlns:a16="http://schemas.microsoft.com/office/drawing/2014/main" id="{C8CCFE19-3DF0-F9EA-BB8F-A27AF0B0AACF}"/>
                </a:ext>
              </a:extLst>
            </p:cNvPr>
            <p:cNvSpPr/>
            <p:nvPr/>
          </p:nvSpPr>
          <p:spPr>
            <a:xfrm>
              <a:off x="6691828" y="3336201"/>
              <a:ext cx="197318" cy="1630910"/>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584BBEB-6BB6-079E-FD28-4FC07B2E5F13}"/>
                </a:ext>
              </a:extLst>
            </p:cNvPr>
            <p:cNvSpPr/>
            <p:nvPr/>
          </p:nvSpPr>
          <p:spPr>
            <a:xfrm>
              <a:off x="2252710" y="5240520"/>
              <a:ext cx="3464560" cy="973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上 40">
              <a:extLst>
                <a:ext uri="{FF2B5EF4-FFF2-40B4-BE49-F238E27FC236}">
                  <a16:creationId xmlns:a16="http://schemas.microsoft.com/office/drawing/2014/main" id="{70C632E7-B09A-84D4-36CA-A17237CB3308}"/>
                </a:ext>
              </a:extLst>
            </p:cNvPr>
            <p:cNvSpPr/>
            <p:nvPr/>
          </p:nvSpPr>
          <p:spPr>
            <a:xfrm>
              <a:off x="3901374" y="4318380"/>
              <a:ext cx="180135" cy="1019497"/>
            </a:xfrm>
            <a:prstGeom prs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01C22CDB-1406-86BA-582D-2C2653AC9DE9}"/>
                </a:ext>
              </a:extLst>
            </p:cNvPr>
            <p:cNvCxnSpPr>
              <a:cxnSpLocks/>
              <a:endCxn id="31" idx="2"/>
            </p:cNvCxnSpPr>
            <p:nvPr/>
          </p:nvCxnSpPr>
          <p:spPr>
            <a:xfrm flipV="1">
              <a:off x="3984990" y="2297237"/>
              <a:ext cx="0" cy="31388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199B98CF-3033-AAB7-AB6C-466C83A0FD8A}"/>
                </a:ext>
              </a:extLst>
            </p:cNvPr>
            <p:cNvCxnSpPr>
              <a:stCxn id="9" idx="1"/>
              <a:endCxn id="29" idx="3"/>
            </p:cNvCxnSpPr>
            <p:nvPr/>
          </p:nvCxnSpPr>
          <p:spPr>
            <a:xfrm flipH="1">
              <a:off x="2162205" y="3062264"/>
              <a:ext cx="837934"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8A6BC9B4-CC8D-9767-3B2B-2889A37F6CA4}"/>
                </a:ext>
              </a:extLst>
            </p:cNvPr>
            <p:cNvCxnSpPr>
              <a:stCxn id="9" idx="3"/>
              <a:endCxn id="23" idx="1"/>
            </p:cNvCxnSpPr>
            <p:nvPr/>
          </p:nvCxnSpPr>
          <p:spPr>
            <a:xfrm flipV="1">
              <a:off x="4969841" y="3057559"/>
              <a:ext cx="837934" cy="47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CEE060FA-80C3-2609-B86F-CEF880FC5C32}"/>
                </a:ext>
              </a:extLst>
            </p:cNvPr>
            <p:cNvSpPr txBox="1"/>
            <p:nvPr/>
          </p:nvSpPr>
          <p:spPr>
            <a:xfrm>
              <a:off x="2040249" y="3197798"/>
              <a:ext cx="1116594" cy="369332"/>
            </a:xfrm>
            <a:prstGeom prst="rect">
              <a:avLst/>
            </a:prstGeom>
            <a:noFill/>
          </p:spPr>
          <p:txBody>
            <a:bodyPr wrap="square" rtlCol="0">
              <a:spAutoFit/>
            </a:bodyPr>
            <a:lstStyle/>
            <a:p>
              <a:pPr algn="ctr"/>
              <a:r>
                <a:rPr kumimoji="1" lang="en-US" altLang="ja-JP" dirty="0"/>
                <a:t>3. </a:t>
              </a:r>
              <a:r>
                <a:rPr kumimoji="1" lang="ja-JP" altLang="en-US" dirty="0"/>
                <a:t>初期化</a:t>
              </a:r>
            </a:p>
          </p:txBody>
        </p:sp>
        <p:sp>
          <p:nvSpPr>
            <p:cNvPr id="61" name="テキスト ボックス 60">
              <a:extLst>
                <a:ext uri="{FF2B5EF4-FFF2-40B4-BE49-F238E27FC236}">
                  <a16:creationId xmlns:a16="http://schemas.microsoft.com/office/drawing/2014/main" id="{F2568E25-447A-7798-7333-D629460E6EAE}"/>
                </a:ext>
              </a:extLst>
            </p:cNvPr>
            <p:cNvSpPr txBox="1"/>
            <p:nvPr/>
          </p:nvSpPr>
          <p:spPr>
            <a:xfrm>
              <a:off x="4862220" y="3216254"/>
              <a:ext cx="1099080" cy="369332"/>
            </a:xfrm>
            <a:prstGeom prst="rect">
              <a:avLst/>
            </a:prstGeom>
            <a:noFill/>
          </p:spPr>
          <p:txBody>
            <a:bodyPr wrap="square" rtlCol="0">
              <a:spAutoFit/>
            </a:bodyPr>
            <a:lstStyle/>
            <a:p>
              <a:pPr algn="ctr"/>
              <a:r>
                <a:rPr kumimoji="1" lang="en-US" altLang="ja-JP" dirty="0"/>
                <a:t>3. </a:t>
              </a:r>
              <a:r>
                <a:rPr kumimoji="1" lang="ja-JP" altLang="en-US" dirty="0"/>
                <a:t>初期化</a:t>
              </a:r>
            </a:p>
          </p:txBody>
        </p:sp>
        <p:sp>
          <p:nvSpPr>
            <p:cNvPr id="62" name="テキスト ボックス 61">
              <a:extLst>
                <a:ext uri="{FF2B5EF4-FFF2-40B4-BE49-F238E27FC236}">
                  <a16:creationId xmlns:a16="http://schemas.microsoft.com/office/drawing/2014/main" id="{009AAEAA-DAC5-7AC9-D308-08056A6A8A41}"/>
                </a:ext>
              </a:extLst>
            </p:cNvPr>
            <p:cNvSpPr txBox="1"/>
            <p:nvPr/>
          </p:nvSpPr>
          <p:spPr>
            <a:xfrm>
              <a:off x="6731934" y="3347953"/>
              <a:ext cx="971214" cy="369332"/>
            </a:xfrm>
            <a:prstGeom prst="rect">
              <a:avLst/>
            </a:prstGeom>
            <a:noFill/>
          </p:spPr>
          <p:txBody>
            <a:bodyPr wrap="square" rtlCol="0">
              <a:spAutoFit/>
            </a:bodyPr>
            <a:lstStyle/>
            <a:p>
              <a:pPr algn="ctr"/>
              <a:r>
                <a:rPr kumimoji="1" lang="en-US" altLang="ja-JP" dirty="0"/>
                <a:t>3. </a:t>
              </a:r>
              <a:r>
                <a:rPr kumimoji="1" lang="ja-JP" altLang="en-US" dirty="0"/>
                <a:t>入力</a:t>
              </a:r>
            </a:p>
          </p:txBody>
        </p:sp>
        <p:sp>
          <p:nvSpPr>
            <p:cNvPr id="63" name="テキスト ボックス 62">
              <a:extLst>
                <a:ext uri="{FF2B5EF4-FFF2-40B4-BE49-F238E27FC236}">
                  <a16:creationId xmlns:a16="http://schemas.microsoft.com/office/drawing/2014/main" id="{9FB64FE7-EE15-5350-C7FF-9756A92F9DD7}"/>
                </a:ext>
              </a:extLst>
            </p:cNvPr>
            <p:cNvSpPr txBox="1"/>
            <p:nvPr/>
          </p:nvSpPr>
          <p:spPr>
            <a:xfrm>
              <a:off x="1194536" y="3972866"/>
              <a:ext cx="971214" cy="369332"/>
            </a:xfrm>
            <a:prstGeom prst="rect">
              <a:avLst/>
            </a:prstGeom>
            <a:noFill/>
          </p:spPr>
          <p:txBody>
            <a:bodyPr wrap="square" rtlCol="0">
              <a:spAutoFit/>
            </a:bodyPr>
            <a:lstStyle/>
            <a:p>
              <a:pPr algn="ctr"/>
              <a:r>
                <a:rPr kumimoji="1" lang="en-US" altLang="ja-JP" dirty="0"/>
                <a:t>3. </a:t>
              </a:r>
              <a:r>
                <a:rPr kumimoji="1" lang="ja-JP" altLang="en-US" dirty="0"/>
                <a:t>入力</a:t>
              </a:r>
            </a:p>
          </p:txBody>
        </p:sp>
        <p:sp>
          <p:nvSpPr>
            <p:cNvPr id="66" name="テキスト ボックス 65">
              <a:extLst>
                <a:ext uri="{FF2B5EF4-FFF2-40B4-BE49-F238E27FC236}">
                  <a16:creationId xmlns:a16="http://schemas.microsoft.com/office/drawing/2014/main" id="{F413A0BE-35EC-B7AB-807B-EB83CE11C6FD}"/>
                </a:ext>
              </a:extLst>
            </p:cNvPr>
            <p:cNvSpPr txBox="1"/>
            <p:nvPr/>
          </p:nvSpPr>
          <p:spPr>
            <a:xfrm>
              <a:off x="4002904" y="4350868"/>
              <a:ext cx="971214" cy="369332"/>
            </a:xfrm>
            <a:prstGeom prst="rect">
              <a:avLst/>
            </a:prstGeom>
            <a:noFill/>
          </p:spPr>
          <p:txBody>
            <a:bodyPr wrap="square" rtlCol="0">
              <a:spAutoFit/>
            </a:bodyPr>
            <a:lstStyle/>
            <a:p>
              <a:pPr algn="ctr"/>
              <a:r>
                <a:rPr kumimoji="1" lang="en-US" altLang="ja-JP" dirty="0"/>
                <a:t>3. </a:t>
              </a:r>
              <a:r>
                <a:rPr kumimoji="1" lang="ja-JP" altLang="en-US" dirty="0"/>
                <a:t>提示</a:t>
              </a:r>
            </a:p>
          </p:txBody>
        </p:sp>
        <p:sp>
          <p:nvSpPr>
            <p:cNvPr id="68" name="テキスト ボックス 67">
              <a:extLst>
                <a:ext uri="{FF2B5EF4-FFF2-40B4-BE49-F238E27FC236}">
                  <a16:creationId xmlns:a16="http://schemas.microsoft.com/office/drawing/2014/main" id="{3B307620-75B2-4EEF-1551-8E97B1738E80}"/>
                </a:ext>
              </a:extLst>
            </p:cNvPr>
            <p:cNvSpPr txBox="1"/>
            <p:nvPr/>
          </p:nvSpPr>
          <p:spPr>
            <a:xfrm>
              <a:off x="6579667" y="2496049"/>
              <a:ext cx="971214" cy="369332"/>
            </a:xfrm>
            <a:prstGeom prst="rect">
              <a:avLst/>
            </a:prstGeom>
            <a:noFill/>
          </p:spPr>
          <p:txBody>
            <a:bodyPr wrap="square" rtlCol="0">
              <a:spAutoFit/>
            </a:bodyPr>
            <a:lstStyle/>
            <a:p>
              <a:pPr algn="ctr"/>
              <a:r>
                <a:rPr lang="en-US" altLang="ja-JP" b="1" i="1" dirty="0">
                  <a:latin typeface="Times New Roman" panose="02020603050405020304" pitchFamily="18" charset="0"/>
                  <a:cs typeface="Times New Roman" panose="02020603050405020304" pitchFamily="18" charset="0"/>
                </a:rPr>
                <a:t>e</a:t>
              </a:r>
              <a:r>
                <a:rPr lang="en-US" altLang="ja-JP" baseline="-25000" dirty="0">
                  <a:latin typeface="Times New Roman" panose="02020603050405020304" pitchFamily="18" charset="0"/>
                  <a:cs typeface="Times New Roman" panose="02020603050405020304" pitchFamily="18" charset="0"/>
                </a:rPr>
                <a:t>s</a:t>
              </a:r>
              <a:endParaRPr kumimoji="1" lang="ja-JP" altLang="en-US" dirty="0"/>
            </a:p>
          </p:txBody>
        </p:sp>
      </p:grpSp>
      <p:sp>
        <p:nvSpPr>
          <p:cNvPr id="69" name="テキスト ボックス 68">
            <a:extLst>
              <a:ext uri="{FF2B5EF4-FFF2-40B4-BE49-F238E27FC236}">
                <a16:creationId xmlns:a16="http://schemas.microsoft.com/office/drawing/2014/main" id="{09466D53-5280-1817-BFB0-4CF266D48195}"/>
              </a:ext>
            </a:extLst>
          </p:cNvPr>
          <p:cNvSpPr txBox="1"/>
          <p:nvPr/>
        </p:nvSpPr>
        <p:spPr>
          <a:xfrm>
            <a:off x="320781" y="2526394"/>
            <a:ext cx="971214" cy="369332"/>
          </a:xfrm>
          <a:prstGeom prst="rect">
            <a:avLst/>
          </a:prstGeom>
          <a:noFill/>
        </p:spPr>
        <p:txBody>
          <a:bodyPr wrap="square" rtlCol="0">
            <a:spAutoFit/>
          </a:bodyPr>
          <a:lstStyle/>
          <a:p>
            <a:pPr algn="ctr"/>
            <a:r>
              <a:rPr lang="ja-JP" altLang="en-US" dirty="0">
                <a:latin typeface="Times New Roman" panose="02020603050405020304" pitchFamily="18" charset="0"/>
                <a:cs typeface="Times New Roman" panose="02020603050405020304" pitchFamily="18" charset="0"/>
              </a:rPr>
              <a:t> </a:t>
            </a:r>
            <a:r>
              <a:rPr lang="en-US" altLang="ja-JP" b="1" i="1" dirty="0">
                <a:latin typeface="Times New Roman" panose="02020603050405020304" pitchFamily="18" charset="0"/>
                <a:cs typeface="Times New Roman" panose="02020603050405020304" pitchFamily="18" charset="0"/>
              </a:rPr>
              <a:t>E</a:t>
            </a:r>
            <a:r>
              <a:rPr lang="en-US" altLang="ja-JP" baseline="30000" dirty="0">
                <a:latin typeface="Times New Roman" panose="02020603050405020304" pitchFamily="18" charset="0"/>
                <a:cs typeface="Times New Roman" panose="02020603050405020304" pitchFamily="18" charset="0"/>
              </a:rPr>
              <a:t>(</a:t>
            </a:r>
            <a:r>
              <a:rPr lang="en-US" altLang="ja-JP" i="1" baseline="30000" dirty="0">
                <a:latin typeface="Times New Roman" panose="02020603050405020304" pitchFamily="18" charset="0"/>
                <a:cs typeface="Times New Roman" panose="02020603050405020304" pitchFamily="18" charset="0"/>
              </a:rPr>
              <a:t>n-</a:t>
            </a:r>
            <a:r>
              <a:rPr lang="en-US" altLang="ja-JP" baseline="30000" dirty="0">
                <a:latin typeface="Times New Roman" panose="02020603050405020304" pitchFamily="18" charset="0"/>
                <a:cs typeface="Times New Roman" panose="02020603050405020304" pitchFamily="18" charset="0"/>
              </a:rPr>
              <a:t>1)</a:t>
            </a:r>
            <a:r>
              <a:rPr lang="ja-JP" altLang="en-US" dirty="0">
                <a:latin typeface="Times New Roman" panose="02020603050405020304" pitchFamily="18" charset="0"/>
                <a:cs typeface="Times New Roman" panose="02020603050405020304" pitchFamily="18" charset="0"/>
              </a:rPr>
              <a:t> </a:t>
            </a:r>
            <a:endParaRPr kumimoji="1" lang="ja-JP" altLang="en-US" dirty="0"/>
          </a:p>
        </p:txBody>
      </p:sp>
      <p:sp>
        <p:nvSpPr>
          <p:cNvPr id="70" name="テキスト ボックス 69">
            <a:extLst>
              <a:ext uri="{FF2B5EF4-FFF2-40B4-BE49-F238E27FC236}">
                <a16:creationId xmlns:a16="http://schemas.microsoft.com/office/drawing/2014/main" id="{3FBB5827-A9D7-84A4-BB71-D1A48F93A39F}"/>
              </a:ext>
            </a:extLst>
          </p:cNvPr>
          <p:cNvSpPr txBox="1"/>
          <p:nvPr/>
        </p:nvSpPr>
        <p:spPr>
          <a:xfrm>
            <a:off x="2885440" y="1248664"/>
            <a:ext cx="3464560" cy="369332"/>
          </a:xfrm>
          <a:prstGeom prst="rect">
            <a:avLst/>
          </a:prstGeom>
          <a:noFill/>
        </p:spPr>
        <p:txBody>
          <a:bodyPr wrap="square" rtlCol="0">
            <a:spAutoFit/>
          </a:bodyPr>
          <a:lstStyle/>
          <a:p>
            <a:pPr algn="ctr"/>
            <a:r>
              <a:rPr kumimoji="1" lang="en-US" altLang="ja-JP" dirty="0"/>
              <a:t>5. </a:t>
            </a:r>
            <a:r>
              <a:rPr kumimoji="1" lang="ja-JP" altLang="en-US" dirty="0"/>
              <a:t>破線部を </a:t>
            </a:r>
            <a:r>
              <a:rPr kumimoji="1" lang="en-US" altLang="ja-JP" dirty="0">
                <a:latin typeface="Arial" panose="020B0604020202020204" pitchFamily="34" charset="0"/>
                <a:cs typeface="Arial" panose="020B0604020202020204" pitchFamily="34" charset="0"/>
              </a:rPr>
              <a:t>MLP</a:t>
            </a:r>
            <a:r>
              <a:rPr kumimoji="1" lang="en-US" altLang="ja-JP" dirty="0"/>
              <a:t> </a:t>
            </a:r>
            <a:r>
              <a:rPr kumimoji="1" lang="ja-JP" altLang="en-US" dirty="0"/>
              <a:t>で学習</a:t>
            </a:r>
          </a:p>
        </p:txBody>
      </p:sp>
      <p:sp>
        <p:nvSpPr>
          <p:cNvPr id="74" name="テキスト ボックス 73">
            <a:extLst>
              <a:ext uri="{FF2B5EF4-FFF2-40B4-BE49-F238E27FC236}">
                <a16:creationId xmlns:a16="http://schemas.microsoft.com/office/drawing/2014/main" id="{A5DC59F6-6404-3E9A-50D4-7242DF5D2F21}"/>
              </a:ext>
            </a:extLst>
          </p:cNvPr>
          <p:cNvSpPr txBox="1"/>
          <p:nvPr/>
        </p:nvSpPr>
        <p:spPr>
          <a:xfrm>
            <a:off x="4002904" y="3384963"/>
            <a:ext cx="971214" cy="369332"/>
          </a:xfrm>
          <a:prstGeom prst="rect">
            <a:avLst/>
          </a:prstGeom>
          <a:noFill/>
        </p:spPr>
        <p:txBody>
          <a:bodyPr wrap="square" rtlCol="0">
            <a:spAutoFit/>
          </a:bodyPr>
          <a:lstStyle/>
          <a:p>
            <a:pPr algn="ctr"/>
            <a:r>
              <a:rPr kumimoji="1" lang="en-US" altLang="ja-JP" dirty="0"/>
              <a:t>2. </a:t>
            </a:r>
            <a:r>
              <a:rPr kumimoji="1" lang="ja-JP" altLang="en-US" dirty="0"/>
              <a:t>作成</a:t>
            </a:r>
          </a:p>
        </p:txBody>
      </p:sp>
      <p:cxnSp>
        <p:nvCxnSpPr>
          <p:cNvPr id="76" name="直線矢印コネクタ 75">
            <a:extLst>
              <a:ext uri="{FF2B5EF4-FFF2-40B4-BE49-F238E27FC236}">
                <a16:creationId xmlns:a16="http://schemas.microsoft.com/office/drawing/2014/main" id="{4BC41C5B-5614-8FE7-123E-FF3F26F82DD6}"/>
              </a:ext>
            </a:extLst>
          </p:cNvPr>
          <p:cNvCxnSpPr>
            <a:stCxn id="31" idx="3"/>
            <a:endCxn id="32" idx="1"/>
          </p:cNvCxnSpPr>
          <p:nvPr/>
        </p:nvCxnSpPr>
        <p:spPr>
          <a:xfrm>
            <a:off x="4969841" y="2080084"/>
            <a:ext cx="1726265" cy="0"/>
          </a:xfrm>
          <a:prstGeom prst="straightConnector1">
            <a:avLst/>
          </a:prstGeom>
          <a:ln w="762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13053570-0970-0B05-8CA2-F6ED44F1536F}"/>
              </a:ext>
            </a:extLst>
          </p:cNvPr>
          <p:cNvCxnSpPr/>
          <p:nvPr/>
        </p:nvCxnSpPr>
        <p:spPr>
          <a:xfrm flipH="1">
            <a:off x="2219761" y="4303941"/>
            <a:ext cx="763869" cy="7536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75A28188-EF04-F2E2-2A18-CD45FCD0E821}"/>
              </a:ext>
            </a:extLst>
          </p:cNvPr>
          <p:cNvCxnSpPr>
            <a:cxnSpLocks/>
          </p:cNvCxnSpPr>
          <p:nvPr/>
        </p:nvCxnSpPr>
        <p:spPr>
          <a:xfrm>
            <a:off x="4979463" y="4260557"/>
            <a:ext cx="819756" cy="78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78D4658-874B-D79E-636F-09D2A0BA0C6A}"/>
              </a:ext>
            </a:extLst>
          </p:cNvPr>
          <p:cNvSpPr txBox="1"/>
          <p:nvPr/>
        </p:nvSpPr>
        <p:spPr>
          <a:xfrm>
            <a:off x="5274310" y="4350868"/>
            <a:ext cx="971214" cy="369332"/>
          </a:xfrm>
          <a:prstGeom prst="rect">
            <a:avLst/>
          </a:prstGeom>
          <a:noFill/>
        </p:spPr>
        <p:txBody>
          <a:bodyPr wrap="square" rtlCol="0">
            <a:spAutoFit/>
          </a:bodyPr>
          <a:lstStyle/>
          <a:p>
            <a:pPr algn="ctr"/>
            <a:r>
              <a:rPr kumimoji="1" lang="en-US" altLang="ja-JP" dirty="0"/>
              <a:t>1. </a:t>
            </a:r>
            <a:r>
              <a:rPr kumimoji="1" lang="ja-JP" altLang="en-US" dirty="0"/>
              <a:t>作成</a:t>
            </a:r>
          </a:p>
        </p:txBody>
      </p:sp>
      <p:sp>
        <p:nvSpPr>
          <p:cNvPr id="11" name="テキスト ボックス 10">
            <a:extLst>
              <a:ext uri="{FF2B5EF4-FFF2-40B4-BE49-F238E27FC236}">
                <a16:creationId xmlns:a16="http://schemas.microsoft.com/office/drawing/2014/main" id="{827AED41-EFAF-EBC2-D0AA-EB370880B862}"/>
              </a:ext>
            </a:extLst>
          </p:cNvPr>
          <p:cNvSpPr txBox="1"/>
          <p:nvPr/>
        </p:nvSpPr>
        <p:spPr>
          <a:xfrm>
            <a:off x="1767103" y="4381727"/>
            <a:ext cx="971214" cy="369332"/>
          </a:xfrm>
          <a:prstGeom prst="rect">
            <a:avLst/>
          </a:prstGeom>
          <a:noFill/>
        </p:spPr>
        <p:txBody>
          <a:bodyPr wrap="square" rtlCol="0">
            <a:spAutoFit/>
          </a:bodyPr>
          <a:lstStyle/>
          <a:p>
            <a:pPr algn="ctr"/>
            <a:r>
              <a:rPr kumimoji="1" lang="en-US" altLang="ja-JP" dirty="0"/>
              <a:t>1. </a:t>
            </a:r>
            <a:r>
              <a:rPr kumimoji="1" lang="ja-JP" altLang="en-US" dirty="0"/>
              <a:t>作成</a:t>
            </a:r>
          </a:p>
        </p:txBody>
      </p:sp>
    </p:spTree>
    <p:extLst>
      <p:ext uri="{BB962C8B-B14F-4D97-AF65-F5344CB8AC3E}">
        <p14:creationId xmlns:p14="http://schemas.microsoft.com/office/powerpoint/2010/main" val="162655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31F11-90A5-BAEF-9C79-68EFA1A73194}"/>
              </a:ext>
            </a:extLst>
          </p:cNvPr>
          <p:cNvSpPr>
            <a:spLocks noGrp="1"/>
          </p:cNvSpPr>
          <p:nvPr>
            <p:ph type="title"/>
          </p:nvPr>
        </p:nvSpPr>
        <p:spPr/>
        <p:txBody>
          <a:bodyPr/>
          <a:lstStyle/>
          <a:p>
            <a:r>
              <a:rPr kumimoji="1" lang="ja-JP" altLang="en-US" dirty="0"/>
              <a:t>発表の流れ</a:t>
            </a:r>
          </a:p>
        </p:txBody>
      </p:sp>
      <p:sp>
        <p:nvSpPr>
          <p:cNvPr id="3" name="コンテンツ プレースホルダー 2">
            <a:extLst>
              <a:ext uri="{FF2B5EF4-FFF2-40B4-BE49-F238E27FC236}">
                <a16:creationId xmlns:a16="http://schemas.microsoft.com/office/drawing/2014/main" id="{16FD7C3D-6BCD-7CD3-3286-E08C3573557F}"/>
              </a:ext>
            </a:extLst>
          </p:cNvPr>
          <p:cNvSpPr>
            <a:spLocks noGrp="1"/>
          </p:cNvSpPr>
          <p:nvPr>
            <p:ph idx="1"/>
          </p:nvPr>
        </p:nvSpPr>
        <p:spPr>
          <a:xfrm>
            <a:off x="1468582" y="1901953"/>
            <a:ext cx="7046767" cy="3959352"/>
          </a:xfrm>
        </p:spPr>
        <p:txBody>
          <a:bodyPr/>
          <a:lstStyle/>
          <a:p>
            <a:r>
              <a:rPr kumimoji="1" lang="ja-JP" altLang="en-US" dirty="0">
                <a:solidFill>
                  <a:schemeClr val="bg1">
                    <a:lumMod val="75000"/>
                  </a:schemeClr>
                </a:solidFill>
              </a:rPr>
              <a:t>はじめに</a:t>
            </a:r>
            <a:endParaRPr kumimoji="1" lang="en-US" altLang="ja-JP" dirty="0">
              <a:solidFill>
                <a:schemeClr val="bg1">
                  <a:lumMod val="75000"/>
                </a:schemeClr>
              </a:solidFill>
            </a:endParaRPr>
          </a:p>
          <a:p>
            <a:r>
              <a:rPr lang="ja-JP" altLang="en-US" dirty="0"/>
              <a:t>要素技術</a:t>
            </a:r>
            <a:endParaRPr lang="en-US" altLang="ja-JP" dirty="0">
              <a:solidFill>
                <a:schemeClr val="bg1">
                  <a:lumMod val="75000"/>
                </a:schemeClr>
              </a:solidFill>
            </a:endParaRPr>
          </a:p>
          <a:p>
            <a:r>
              <a:rPr kumimoji="1" lang="ja-JP" altLang="en-US" dirty="0">
                <a:solidFill>
                  <a:schemeClr val="bg1">
                    <a:lumMod val="75000"/>
                  </a:schemeClr>
                </a:solidFill>
              </a:rPr>
              <a:t>提案手法</a:t>
            </a:r>
            <a:endParaRPr kumimoji="1" lang="en-US" altLang="ja-JP" dirty="0">
              <a:solidFill>
                <a:schemeClr val="bg1">
                  <a:lumMod val="75000"/>
                </a:schemeClr>
              </a:solidFill>
            </a:endParaRPr>
          </a:p>
          <a:p>
            <a:r>
              <a:rPr lang="ja-JP" altLang="en-US" dirty="0">
                <a:solidFill>
                  <a:schemeClr val="bg1">
                    <a:lumMod val="75000"/>
                  </a:schemeClr>
                </a:solidFill>
              </a:rPr>
              <a:t>実験</a:t>
            </a:r>
            <a:endParaRPr lang="en-US" altLang="ja-JP" dirty="0">
              <a:solidFill>
                <a:schemeClr val="bg1">
                  <a:lumMod val="75000"/>
                </a:schemeClr>
              </a:solidFill>
            </a:endParaRPr>
          </a:p>
          <a:p>
            <a:r>
              <a:rPr kumimoji="1" lang="ja-JP" altLang="en-US" dirty="0">
                <a:solidFill>
                  <a:schemeClr val="bg1">
                    <a:lumMod val="75000"/>
                  </a:schemeClr>
                </a:solidFill>
              </a:rPr>
              <a:t>実験結果</a:t>
            </a:r>
            <a:endParaRPr kumimoji="1" lang="en-US" altLang="ja-JP" dirty="0">
              <a:solidFill>
                <a:schemeClr val="bg1">
                  <a:lumMod val="75000"/>
                </a:schemeClr>
              </a:solidFill>
            </a:endParaRPr>
          </a:p>
          <a:p>
            <a:r>
              <a:rPr lang="ja-JP" altLang="en-US" dirty="0">
                <a:solidFill>
                  <a:schemeClr val="bg1">
                    <a:lumMod val="75000"/>
                  </a:schemeClr>
                </a:solidFill>
              </a:rPr>
              <a:t>まとめと考察</a:t>
            </a:r>
            <a:endParaRPr kumimoji="1" lang="ja-JP" altLang="en-US"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8623084A-E9A5-69B7-B50C-DDCD6D48BE32}"/>
              </a:ext>
            </a:extLst>
          </p:cNvPr>
          <p:cNvSpPr>
            <a:spLocks noGrp="1"/>
          </p:cNvSpPr>
          <p:nvPr>
            <p:ph type="sldNum" sz="quarter" idx="12"/>
          </p:nvPr>
        </p:nvSpPr>
        <p:spPr/>
        <p:txBody>
          <a:bodyPr/>
          <a:lstStyle/>
          <a:p>
            <a:fld id="{AA33AD68-02DB-4C41-B1AE-499F59C99E0D}" type="slidenum">
              <a:rPr lang="ja-JP" altLang="en-US" smtClean="0"/>
              <a:pPr/>
              <a:t>5</a:t>
            </a:fld>
            <a:endParaRPr lang="ja-JP" altLang="en-US" dirty="0"/>
          </a:p>
        </p:txBody>
      </p:sp>
      <p:pic>
        <p:nvPicPr>
          <p:cNvPr id="5" name="図 4" descr="傘, 帽子 が含まれている画像&#10;&#10;自動的に生成された説明">
            <a:extLst>
              <a:ext uri="{FF2B5EF4-FFF2-40B4-BE49-F238E27FC236}">
                <a16:creationId xmlns:a16="http://schemas.microsoft.com/office/drawing/2014/main" id="{18216D40-E8B1-012D-D8FE-E71710B45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918" y="2026532"/>
            <a:ext cx="1153639" cy="1153639"/>
          </a:xfrm>
          <a:prstGeom prst="rect">
            <a:avLst/>
          </a:prstGeom>
        </p:spPr>
      </p:pic>
    </p:spTree>
    <p:extLst>
      <p:ext uri="{BB962C8B-B14F-4D97-AF65-F5344CB8AC3E}">
        <p14:creationId xmlns:p14="http://schemas.microsoft.com/office/powerpoint/2010/main" val="61870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44A2A-BB53-0FFE-546B-8D63CC88C1A1}"/>
              </a:ext>
            </a:extLst>
          </p:cNvPr>
          <p:cNvSpPr>
            <a:spLocks noGrp="1"/>
          </p:cNvSpPr>
          <p:nvPr>
            <p:ph type="title"/>
          </p:nvPr>
        </p:nvSpPr>
        <p:spPr/>
        <p:txBody>
          <a:bodyPr/>
          <a:lstStyle/>
          <a:p>
            <a:r>
              <a:rPr kumimoji="1" lang="en-US" altLang="ja-JP" dirty="0"/>
              <a:t>ChatGPT</a:t>
            </a:r>
            <a:endParaRPr kumimoji="1" lang="ja-JP" altLang="en-US" dirty="0"/>
          </a:p>
        </p:txBody>
      </p:sp>
      <p:sp>
        <p:nvSpPr>
          <p:cNvPr id="3" name="コンテンツ プレースホルダー 2">
            <a:extLst>
              <a:ext uri="{FF2B5EF4-FFF2-40B4-BE49-F238E27FC236}">
                <a16:creationId xmlns:a16="http://schemas.microsoft.com/office/drawing/2014/main" id="{09027599-F397-8FDC-474C-F8653827D1BB}"/>
              </a:ext>
            </a:extLst>
          </p:cNvPr>
          <p:cNvSpPr>
            <a:spLocks noGrp="1"/>
          </p:cNvSpPr>
          <p:nvPr>
            <p:ph idx="1"/>
          </p:nvPr>
        </p:nvSpPr>
        <p:spPr>
          <a:xfrm>
            <a:off x="465880" y="1690689"/>
            <a:ext cx="8212237" cy="4397594"/>
          </a:xfrm>
        </p:spPr>
        <p:txBody>
          <a:bodyPr>
            <a:normAutofit lnSpcReduction="10000"/>
          </a:bodyPr>
          <a:lstStyle/>
          <a:p>
            <a:pPr marL="0" indent="0">
              <a:buNone/>
            </a:pPr>
            <a:r>
              <a:rPr kumimoji="1" lang="en-US" altLang="ja-JP" sz="2400" dirty="0"/>
              <a:t>Open AI </a:t>
            </a:r>
            <a:r>
              <a:rPr lang="ja-JP" altLang="en-US" sz="2400" dirty="0"/>
              <a:t>の提供する </a:t>
            </a:r>
            <a:r>
              <a:rPr lang="en-US" altLang="ja-JP" sz="2400" dirty="0"/>
              <a:t>chatbot</a:t>
            </a:r>
          </a:p>
          <a:p>
            <a:pPr marL="0" indent="0">
              <a:buNone/>
            </a:pPr>
            <a:endParaRPr lang="en-US" altLang="ja-JP" sz="2400" dirty="0"/>
          </a:p>
          <a:p>
            <a:r>
              <a:rPr lang="ja-JP" altLang="en-US" sz="2400" dirty="0"/>
              <a:t>教師あり学習と </a:t>
            </a:r>
            <a:r>
              <a:rPr lang="en-US" altLang="ja-JP" sz="2400" dirty="0"/>
              <a:t>Reinforcement Learning from Human Feedback (RLHF) </a:t>
            </a:r>
            <a:r>
              <a:rPr lang="ja-JP" altLang="en-US" sz="2400" dirty="0"/>
              <a:t>を併用した学習</a:t>
            </a:r>
            <a:endParaRPr lang="en-US" altLang="ja-JP" sz="2400" dirty="0"/>
          </a:p>
          <a:p>
            <a:r>
              <a:rPr lang="en-US" altLang="ja-JP" sz="2400" dirty="0"/>
              <a:t>GPT-3.5 </a:t>
            </a:r>
            <a:r>
              <a:rPr lang="ja-JP" altLang="en-US" sz="2400" dirty="0"/>
              <a:t>とマルチモーダルな入力が可能な</a:t>
            </a:r>
            <a:r>
              <a:rPr lang="en-US" altLang="ja-JP" sz="2400" dirty="0"/>
              <a:t>GPT-4 </a:t>
            </a:r>
            <a:r>
              <a:rPr lang="ja-JP" altLang="en-US" sz="2400" dirty="0"/>
              <a:t>の</a:t>
            </a:r>
            <a:br>
              <a:rPr lang="en-US" altLang="ja-JP" sz="2400" dirty="0"/>
            </a:br>
            <a:r>
              <a:rPr lang="ja-JP" altLang="en-US" sz="2400" dirty="0"/>
              <a:t>公開</a:t>
            </a:r>
            <a:endParaRPr lang="en-US" altLang="ja-JP" sz="2400" dirty="0"/>
          </a:p>
          <a:p>
            <a:r>
              <a:rPr lang="ja-JP" altLang="en-US" sz="2400" dirty="0"/>
              <a:t>内部仕様は非公開</a:t>
            </a:r>
            <a:endParaRPr lang="en-US" altLang="ja-JP" sz="2400" dirty="0"/>
          </a:p>
          <a:p>
            <a:r>
              <a:rPr lang="ja-JP" altLang="en-US" sz="2400" dirty="0"/>
              <a:t>自然言語処理研究の概念を塗り替えた技術</a:t>
            </a:r>
            <a:endParaRPr lang="en-US" altLang="ja-JP" sz="2400" dirty="0"/>
          </a:p>
          <a:p>
            <a:pPr marL="0" indent="0">
              <a:buNone/>
            </a:pPr>
            <a:endParaRPr lang="en-US" altLang="ja-JP" sz="2400" dirty="0"/>
          </a:p>
          <a:p>
            <a:pPr marL="0" indent="0">
              <a:buNone/>
            </a:pPr>
            <a:r>
              <a:rPr lang="ja-JP" altLang="en-US" sz="2400" dirty="0"/>
              <a:t>本研究では，</a:t>
            </a:r>
            <a:r>
              <a:rPr lang="en-US" altLang="ja-JP" sz="2400" dirty="0"/>
              <a:t>gpt-4-vision-preview </a:t>
            </a:r>
            <a:r>
              <a:rPr lang="ja-JP" altLang="en-US" sz="2400" dirty="0"/>
              <a:t>と</a:t>
            </a:r>
            <a:r>
              <a:rPr lang="en-US" altLang="ja-JP" sz="2400" dirty="0"/>
              <a:t> gpt-4-1106-preview </a:t>
            </a:r>
            <a:r>
              <a:rPr lang="ja-JP" altLang="en-US" sz="2400" dirty="0"/>
              <a:t>を使用</a:t>
            </a:r>
            <a:endParaRPr lang="en-US" altLang="ja-JP" sz="2400" dirty="0"/>
          </a:p>
          <a:p>
            <a:pPr marL="0" indent="0">
              <a:buNone/>
            </a:pPr>
            <a:endParaRPr kumimoji="1" lang="en-US" altLang="ja-JP" dirty="0"/>
          </a:p>
        </p:txBody>
      </p:sp>
      <p:sp>
        <p:nvSpPr>
          <p:cNvPr id="4" name="スライド番号プレースホルダー 3">
            <a:extLst>
              <a:ext uri="{FF2B5EF4-FFF2-40B4-BE49-F238E27FC236}">
                <a16:creationId xmlns:a16="http://schemas.microsoft.com/office/drawing/2014/main" id="{D7A04CE2-23BB-C93E-7005-076A88348624}"/>
              </a:ext>
            </a:extLst>
          </p:cNvPr>
          <p:cNvSpPr>
            <a:spLocks noGrp="1"/>
          </p:cNvSpPr>
          <p:nvPr>
            <p:ph type="sldNum" sz="quarter" idx="12"/>
          </p:nvPr>
        </p:nvSpPr>
        <p:spPr/>
        <p:txBody>
          <a:bodyPr/>
          <a:lstStyle/>
          <a:p>
            <a:fld id="{AA33AD68-02DB-4C41-B1AE-499F59C99E0D}" type="slidenum">
              <a:rPr lang="ja-JP" altLang="en-US" smtClean="0"/>
              <a:pPr/>
              <a:t>6</a:t>
            </a:fld>
            <a:endParaRPr lang="ja-JP" altLang="en-US" dirty="0"/>
          </a:p>
        </p:txBody>
      </p:sp>
      <p:sp>
        <p:nvSpPr>
          <p:cNvPr id="5" name="フッター プレースホルダー 4">
            <a:extLst>
              <a:ext uri="{FF2B5EF4-FFF2-40B4-BE49-F238E27FC236}">
                <a16:creationId xmlns:a16="http://schemas.microsoft.com/office/drawing/2014/main" id="{A94C6942-46E6-3B58-1A5B-EC82C768566B}"/>
              </a:ext>
            </a:extLst>
          </p:cNvPr>
          <p:cNvSpPr>
            <a:spLocks noGrp="1"/>
          </p:cNvSpPr>
          <p:nvPr>
            <p:ph type="ftr" sz="quarter" idx="11"/>
          </p:nvPr>
        </p:nvSpPr>
        <p:spPr/>
        <p:txBody>
          <a:bodyPr/>
          <a:lstStyle/>
          <a:p>
            <a:br>
              <a:rPr kumimoji="1" lang="en-US" altLang="ja-JP" dirty="0"/>
            </a:br>
            <a:r>
              <a:rPr kumimoji="1" lang="en-US" altLang="ja-JP" dirty="0"/>
              <a:t>https://openai.com/blog/chatgpt</a:t>
            </a:r>
          </a:p>
          <a:p>
            <a:endParaRPr kumimoji="1" lang="ja-JP" altLang="en-US" dirty="0"/>
          </a:p>
        </p:txBody>
      </p:sp>
    </p:spTree>
    <p:extLst>
      <p:ext uri="{BB962C8B-B14F-4D97-AF65-F5344CB8AC3E}">
        <p14:creationId xmlns:p14="http://schemas.microsoft.com/office/powerpoint/2010/main" val="388368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7EB50-634C-2606-5C7C-17B22BDB2CC5}"/>
              </a:ext>
            </a:extLst>
          </p:cNvPr>
          <p:cNvSpPr>
            <a:spLocks noGrp="1"/>
          </p:cNvSpPr>
          <p:nvPr>
            <p:ph type="title"/>
          </p:nvPr>
        </p:nvSpPr>
        <p:spPr/>
        <p:txBody>
          <a:bodyPr/>
          <a:lstStyle/>
          <a:p>
            <a:r>
              <a:rPr kumimoji="1" lang="ja-JP" altLang="en-US" dirty="0"/>
              <a:t>プルチックの感情の輪</a:t>
            </a:r>
          </a:p>
        </p:txBody>
      </p:sp>
      <p:sp>
        <p:nvSpPr>
          <p:cNvPr id="3" name="コンテンツ プレースホルダー 2">
            <a:extLst>
              <a:ext uri="{FF2B5EF4-FFF2-40B4-BE49-F238E27FC236}">
                <a16:creationId xmlns:a16="http://schemas.microsoft.com/office/drawing/2014/main" id="{959A664D-BECC-261E-E39C-DD3F3BC2A761}"/>
              </a:ext>
            </a:extLst>
          </p:cNvPr>
          <p:cNvSpPr>
            <a:spLocks noGrp="1"/>
          </p:cNvSpPr>
          <p:nvPr>
            <p:ph idx="1"/>
          </p:nvPr>
        </p:nvSpPr>
        <p:spPr/>
        <p:txBody>
          <a:bodyPr/>
          <a:lstStyle/>
          <a:p>
            <a:pPr marL="0" indent="0">
              <a:buNone/>
            </a:pPr>
            <a:r>
              <a:rPr kumimoji="1" lang="ja-JP" altLang="en-US" dirty="0"/>
              <a:t>心理学者ロバート・プルチックによって</a:t>
            </a:r>
            <a:br>
              <a:rPr kumimoji="1" lang="en-US" altLang="ja-JP" dirty="0"/>
            </a:br>
            <a:r>
              <a:rPr kumimoji="1" lang="ja-JP" altLang="en-US" dirty="0"/>
              <a:t>提唱された感情モデル</a:t>
            </a:r>
            <a:endParaRPr kumimoji="1" lang="en-US" altLang="ja-JP" dirty="0"/>
          </a:p>
          <a:p>
            <a:pPr marL="0" indent="0">
              <a:buNone/>
            </a:pPr>
            <a:endParaRPr lang="en-US" altLang="ja-JP" dirty="0"/>
          </a:p>
          <a:p>
            <a:r>
              <a:rPr kumimoji="1" lang="ja-JP" altLang="en-US" dirty="0"/>
              <a:t>色にまつわる概念に着想</a:t>
            </a:r>
            <a:endParaRPr kumimoji="1" lang="en-US" altLang="ja-JP" dirty="0"/>
          </a:p>
          <a:p>
            <a:r>
              <a:rPr lang="ja-JP" altLang="en-US" dirty="0"/>
              <a:t>感情を </a:t>
            </a:r>
            <a:r>
              <a:rPr lang="en-US" altLang="ja-JP" dirty="0"/>
              <a:t>8 </a:t>
            </a:r>
            <a:r>
              <a:rPr lang="ja-JP" altLang="en-US" dirty="0"/>
              <a:t>つの基本感情とその濃淡・合成</a:t>
            </a:r>
            <a:br>
              <a:rPr lang="en-US" altLang="ja-JP" dirty="0"/>
            </a:br>
            <a:r>
              <a:rPr lang="ja-JP" altLang="en-US" dirty="0"/>
              <a:t>として定義</a:t>
            </a:r>
            <a:endParaRPr kumimoji="1" lang="ja-JP" altLang="en-US" dirty="0"/>
          </a:p>
        </p:txBody>
      </p:sp>
      <p:sp>
        <p:nvSpPr>
          <p:cNvPr id="4" name="スライド番号プレースホルダー 3">
            <a:extLst>
              <a:ext uri="{FF2B5EF4-FFF2-40B4-BE49-F238E27FC236}">
                <a16:creationId xmlns:a16="http://schemas.microsoft.com/office/drawing/2014/main" id="{76BCF203-419A-9F43-D450-47B9B8E850C4}"/>
              </a:ext>
            </a:extLst>
          </p:cNvPr>
          <p:cNvSpPr>
            <a:spLocks noGrp="1"/>
          </p:cNvSpPr>
          <p:nvPr>
            <p:ph type="sldNum" sz="quarter" idx="12"/>
          </p:nvPr>
        </p:nvSpPr>
        <p:spPr/>
        <p:txBody>
          <a:bodyPr/>
          <a:lstStyle/>
          <a:p>
            <a:fld id="{AA33AD68-02DB-4C41-B1AE-499F59C99E0D}" type="slidenum">
              <a:rPr lang="ja-JP" altLang="en-US" smtClean="0"/>
              <a:pPr/>
              <a:t>7</a:t>
            </a:fld>
            <a:endParaRPr lang="ja-JP" altLang="en-US" dirty="0"/>
          </a:p>
        </p:txBody>
      </p:sp>
      <p:sp>
        <p:nvSpPr>
          <p:cNvPr id="5" name="フッター プレースホルダー 4">
            <a:extLst>
              <a:ext uri="{FF2B5EF4-FFF2-40B4-BE49-F238E27FC236}">
                <a16:creationId xmlns:a16="http://schemas.microsoft.com/office/drawing/2014/main" id="{F6FBD478-2C10-D9CC-1540-25EF038D1A72}"/>
              </a:ext>
            </a:extLst>
          </p:cNvPr>
          <p:cNvSpPr>
            <a:spLocks noGrp="1"/>
          </p:cNvSpPr>
          <p:nvPr>
            <p:ph type="ftr" sz="quarter" idx="11"/>
          </p:nvPr>
        </p:nvSpPr>
        <p:spPr/>
        <p:txBody>
          <a:bodyPr/>
          <a:lstStyle/>
          <a:p>
            <a:r>
              <a:rPr kumimoji="1" lang="en-US" altLang="ja-JP" dirty="0"/>
              <a:t>Robert </a:t>
            </a:r>
            <a:r>
              <a:rPr kumimoji="1" lang="en-US" altLang="ja-JP" dirty="0" err="1"/>
              <a:t>Plutchik</a:t>
            </a:r>
            <a:r>
              <a:rPr kumimoji="1" lang="en-US" altLang="ja-JP" dirty="0"/>
              <a:t>. A </a:t>
            </a:r>
            <a:r>
              <a:rPr kumimoji="1" lang="en-US" altLang="ja-JP" dirty="0" err="1"/>
              <a:t>psychoevolutionary</a:t>
            </a:r>
            <a:r>
              <a:rPr kumimoji="1" lang="en-US" altLang="ja-JP" dirty="0"/>
              <a:t> theory of emotions. Social Science Information, Vol. 21, , 1982.</a:t>
            </a:r>
            <a:endParaRPr kumimoji="1" lang="ja-JP" altLang="en-US" dirty="0"/>
          </a:p>
          <a:p>
            <a:endParaRPr kumimoji="1" lang="ja-JP" altLang="en-US" dirty="0"/>
          </a:p>
        </p:txBody>
      </p:sp>
    </p:spTree>
    <p:extLst>
      <p:ext uri="{BB962C8B-B14F-4D97-AF65-F5344CB8AC3E}">
        <p14:creationId xmlns:p14="http://schemas.microsoft.com/office/powerpoint/2010/main" val="39951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A7EB50-634C-2606-5C7C-17B22BDB2CC5}"/>
              </a:ext>
            </a:extLst>
          </p:cNvPr>
          <p:cNvSpPr>
            <a:spLocks noGrp="1"/>
          </p:cNvSpPr>
          <p:nvPr>
            <p:ph type="title"/>
          </p:nvPr>
        </p:nvSpPr>
        <p:spPr/>
        <p:txBody>
          <a:bodyPr/>
          <a:lstStyle/>
          <a:p>
            <a:r>
              <a:rPr kumimoji="1" lang="ja-JP" altLang="en-US" dirty="0"/>
              <a:t>プルチックの感情の輪</a:t>
            </a:r>
          </a:p>
        </p:txBody>
      </p:sp>
      <p:sp>
        <p:nvSpPr>
          <p:cNvPr id="3" name="コンテンツ プレースホルダー 2">
            <a:extLst>
              <a:ext uri="{FF2B5EF4-FFF2-40B4-BE49-F238E27FC236}">
                <a16:creationId xmlns:a16="http://schemas.microsoft.com/office/drawing/2014/main" id="{959A664D-BECC-261E-E39C-DD3F3BC2A761}"/>
              </a:ext>
            </a:extLst>
          </p:cNvPr>
          <p:cNvSpPr>
            <a:spLocks noGrp="1"/>
          </p:cNvSpPr>
          <p:nvPr>
            <p:ph idx="1"/>
          </p:nvPr>
        </p:nvSpPr>
        <p:spPr/>
        <p:txBody>
          <a:bodyPr/>
          <a:lstStyle/>
          <a:p>
            <a:endParaRPr lang="en-US" altLang="ja-JP" dirty="0"/>
          </a:p>
          <a:p>
            <a:endParaRPr lang="en-US" altLang="ja-JP" dirty="0"/>
          </a:p>
          <a:p>
            <a:endParaRPr lang="en-US" altLang="ja-JP" dirty="0"/>
          </a:p>
          <a:p>
            <a:r>
              <a:rPr lang="ja-JP" altLang="en-US" dirty="0"/>
              <a:t>色が濃いほど程度が</a:t>
            </a:r>
            <a:br>
              <a:rPr lang="en-US" altLang="ja-JP" dirty="0"/>
            </a:br>
            <a:r>
              <a:rPr lang="ja-JP" altLang="en-US" dirty="0"/>
              <a:t>高くなる</a:t>
            </a:r>
            <a:endParaRPr lang="en-US" altLang="ja-JP"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76BCF203-419A-9F43-D450-47B9B8E850C4}"/>
              </a:ext>
            </a:extLst>
          </p:cNvPr>
          <p:cNvSpPr>
            <a:spLocks noGrp="1"/>
          </p:cNvSpPr>
          <p:nvPr>
            <p:ph type="sldNum" sz="quarter" idx="12"/>
          </p:nvPr>
        </p:nvSpPr>
        <p:spPr/>
        <p:txBody>
          <a:bodyPr/>
          <a:lstStyle/>
          <a:p>
            <a:fld id="{AA33AD68-02DB-4C41-B1AE-499F59C99E0D}" type="slidenum">
              <a:rPr lang="ja-JP" altLang="en-US" smtClean="0"/>
              <a:pPr/>
              <a:t>8</a:t>
            </a:fld>
            <a:endParaRPr lang="ja-JP" altLang="en-US" dirty="0"/>
          </a:p>
        </p:txBody>
      </p:sp>
      <p:pic>
        <p:nvPicPr>
          <p:cNvPr id="8" name="図 7" descr="ダイアグラム&#10;&#10;自動的に生成された説明">
            <a:extLst>
              <a:ext uri="{FF2B5EF4-FFF2-40B4-BE49-F238E27FC236}">
                <a16:creationId xmlns:a16="http://schemas.microsoft.com/office/drawing/2014/main" id="{D54FDA79-6AC5-EAAD-656E-2051D41E1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970" y="1827614"/>
            <a:ext cx="4177380" cy="4108029"/>
          </a:xfrm>
          <a:prstGeom prst="rect">
            <a:avLst/>
          </a:prstGeom>
        </p:spPr>
      </p:pic>
      <p:sp>
        <p:nvSpPr>
          <p:cNvPr id="5" name="フッター プレースホルダー 4">
            <a:extLst>
              <a:ext uri="{FF2B5EF4-FFF2-40B4-BE49-F238E27FC236}">
                <a16:creationId xmlns:a16="http://schemas.microsoft.com/office/drawing/2014/main" id="{423F74EF-EE0F-16B6-915B-E304AE97319C}"/>
              </a:ext>
            </a:extLst>
          </p:cNvPr>
          <p:cNvSpPr>
            <a:spLocks noGrp="1"/>
          </p:cNvSpPr>
          <p:nvPr>
            <p:ph type="ftr" sz="quarter" idx="11"/>
          </p:nvPr>
        </p:nvSpPr>
        <p:spPr/>
        <p:txBody>
          <a:bodyPr/>
          <a:lstStyle/>
          <a:p>
            <a:r>
              <a:rPr kumimoji="1" lang="en-US" altLang="ja-JP" dirty="0"/>
              <a:t>Robert </a:t>
            </a:r>
            <a:r>
              <a:rPr kumimoji="1" lang="en-US" altLang="ja-JP" dirty="0" err="1"/>
              <a:t>Plutchik</a:t>
            </a:r>
            <a:r>
              <a:rPr kumimoji="1" lang="en-US" altLang="ja-JP" dirty="0"/>
              <a:t>. A </a:t>
            </a:r>
            <a:r>
              <a:rPr kumimoji="1" lang="en-US" altLang="ja-JP" dirty="0" err="1"/>
              <a:t>psychoevolutionary</a:t>
            </a:r>
            <a:r>
              <a:rPr kumimoji="1" lang="en-US" altLang="ja-JP" dirty="0"/>
              <a:t> theory of emotions. Social Science Information, Vol. 21, , 1982.</a:t>
            </a:r>
            <a:endParaRPr kumimoji="1" lang="ja-JP" altLang="en-US" dirty="0"/>
          </a:p>
          <a:p>
            <a:endParaRPr kumimoji="1" lang="ja-JP" altLang="en-US" dirty="0"/>
          </a:p>
        </p:txBody>
      </p:sp>
    </p:spTree>
    <p:extLst>
      <p:ext uri="{BB962C8B-B14F-4D97-AF65-F5344CB8AC3E}">
        <p14:creationId xmlns:p14="http://schemas.microsoft.com/office/powerpoint/2010/main" val="174609661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5734</TotalTime>
  <Words>4957</Words>
  <Application>Microsoft Office PowerPoint</Application>
  <PresentationFormat>画面に合わせる (4:3)</PresentationFormat>
  <Paragraphs>688</Paragraphs>
  <Slides>58</Slides>
  <Notes>52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58</vt:i4>
      </vt:variant>
    </vt:vector>
  </HeadingPairs>
  <TitlesOfParts>
    <vt:vector size="67" baseType="lpstr">
      <vt:lpstr>游ゴシック</vt:lpstr>
      <vt:lpstr>游ゴシック Light</vt:lpstr>
      <vt:lpstr>Arial</vt:lpstr>
      <vt:lpstr>Calibri</vt:lpstr>
      <vt:lpstr>Cambria Math</vt:lpstr>
      <vt:lpstr>Fairwater Script</vt:lpstr>
      <vt:lpstr>Symbol</vt:lpstr>
      <vt:lpstr>Times New Roman</vt:lpstr>
      <vt:lpstr>Office テーマ</vt:lpstr>
      <vt:lpstr>LLM を用いた ペルソナ指定型キャラクターの感情解析</vt:lpstr>
      <vt:lpstr>発表の流れ</vt:lpstr>
      <vt:lpstr>発表の流れ</vt:lpstr>
      <vt:lpstr>はじめに</vt:lpstr>
      <vt:lpstr>はじめに</vt:lpstr>
      <vt:lpstr>発表の流れ</vt:lpstr>
      <vt:lpstr>ChatGPT</vt:lpstr>
      <vt:lpstr>プルチックの感情の輪</vt:lpstr>
      <vt:lpstr>プルチックの感情の輪</vt:lpstr>
      <vt:lpstr>ペルソナ指定型キャラクター</vt:lpstr>
      <vt:lpstr>発表の流れ</vt:lpstr>
      <vt:lpstr>感情モデルの構築</vt:lpstr>
      <vt:lpstr>意志決定モデルの構築</vt:lpstr>
      <vt:lpstr>感情ベクトルの定義</vt:lpstr>
      <vt:lpstr>発表の流れ</vt:lpstr>
      <vt:lpstr>ペルソナデータの作成</vt:lpstr>
      <vt:lpstr>「ほのか」の対話例</vt:lpstr>
      <vt:lpstr>実験の流れ―図示</vt:lpstr>
      <vt:lpstr>実験の流れ</vt:lpstr>
      <vt:lpstr>実験の流れ―図示</vt:lpstr>
      <vt:lpstr>評価対象となるデータ</vt:lpstr>
      <vt:lpstr>データの内訳</vt:lpstr>
      <vt:lpstr>ペルソナ関連の画像の例</vt:lpstr>
      <vt:lpstr>実験の流れ―図示</vt:lpstr>
      <vt:lpstr>PowerPoint プレゼンテーション</vt:lpstr>
      <vt:lpstr>著者による行動 A の評価</vt:lpstr>
      <vt:lpstr>実験の流れ―図示</vt:lpstr>
      <vt:lpstr>感情―行動データセットの構築</vt:lpstr>
      <vt:lpstr>感情―行動データセットの構築</vt:lpstr>
      <vt:lpstr>MLP による学習</vt:lpstr>
      <vt:lpstr>発表の流れ</vt:lpstr>
      <vt:lpstr>感情ベクトルの評価例</vt:lpstr>
      <vt:lpstr>MLP によるラベルの学習結果</vt:lpstr>
      <vt:lpstr>応用例</vt:lpstr>
      <vt:lpstr>応用例: 使用した画像</vt:lpstr>
      <vt:lpstr>応用例: E(0) </vt:lpstr>
      <vt:lpstr>応用例: 1 枚目の画像</vt:lpstr>
      <vt:lpstr>応用例: 2 枚目の画像</vt:lpstr>
      <vt:lpstr>応用例: 3 枚目の画像</vt:lpstr>
      <vt:lpstr>応用例: モデルの適用</vt:lpstr>
      <vt:lpstr>応用例</vt:lpstr>
      <vt:lpstr>発表の流れ</vt:lpstr>
      <vt:lpstr>まとめ</vt:lpstr>
      <vt:lpstr>今後の課題</vt:lpstr>
      <vt:lpstr>ご清聴ありがとうございました</vt:lpstr>
      <vt:lpstr>MLP によるラベルの学習結果</vt:lpstr>
      <vt:lpstr>MLP によるラベルの学習結果</vt:lpstr>
      <vt:lpstr>E(n-1) の評価結果</vt:lpstr>
      <vt:lpstr>es の評価結果</vt:lpstr>
      <vt:lpstr>ラベルの内訳</vt:lpstr>
      <vt:lpstr>ペルソナデータ</vt:lpstr>
      <vt:lpstr>感情ベクトルの説明</vt:lpstr>
      <vt:lpstr>他ペルソナにおけるE(n-1)</vt:lpstr>
      <vt:lpstr>GPT</vt:lpstr>
      <vt:lpstr>GPTs</vt:lpstr>
      <vt:lpstr>有意義な学習の例</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 を用いたキャラクター及び 疑似的な意志システムの構築</dc:title>
  <dc:creator>村上 一真</dc:creator>
  <cp:lastModifiedBy>村上 一真</cp:lastModifiedBy>
  <cp:revision>45</cp:revision>
  <dcterms:created xsi:type="dcterms:W3CDTF">2023-11-29T18:47:22Z</dcterms:created>
  <dcterms:modified xsi:type="dcterms:W3CDTF">2024-05-15T14:25:38Z</dcterms:modified>
</cp:coreProperties>
</file>